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ru-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GcsxZ2CO2i96nzBB9cHB4g==" hashData="f0s30G0XO+mrPgdBSE4jpnbnOmI9bfVpeJKBVEl+lixhg6sReXVo8xq5Uhw8PVYAqlEf6kvQpcGNHXCi2GL3KQ=="/>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Guten Tag. Ich zeige heute mein Projekt UMWELT / Lebendiges System. Auf der Titelfolie sehen Sie den Ausgangspunkt: eine Ameise und ein kleines Loch an einer hellen Wand. Diese sehr kleine Beobachtung hat meinen Blick verändert. Aus diesem Moment entstanden eine Bildsammlung, ein Miro-Board, ein Poster, eine Website, ein kurzer Film und fünf eigene Interventionen. Ich möchte zeigen, wie sich aus einer Irritation eine gestalterische Methode entwickelt hat.</a:t>
            </a:r>
          </a:p>
          <a:p>
            <a:endParaRPr/>
          </a:p>
          <a:p>
            <a:r>
              <a:t>Quelle / Hinweis: Eigene Projektunterlagen und eigene fotografische Dokumentation,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Zuerst möchte ich die Rollen klar trennen. Die Ausstellung und die Arbeiten von Pierre Huyghe sind nicht meine Gestaltung. Sie sind mein Ausgangspunkt. Meine Arbeit beginnt mit meiner fotografischen Auswahl. Danach ordne ich die Bilder auf dem Miro-Board. Ich entwickle daraus das Poster, die Website und einen Film von 28 Sekunden. Im letzten Teil antworte ich mit fünf eigenen künstlerischen Interventionen. Diese Trennung ist mir wichtig, weil das Projekt von einer fremden Situation ausgeht, aber zu einer eigenen visuellen Untersuchung wird.</a:t>
            </a:r>
          </a:p>
          <a:p>
            <a:endParaRPr/>
          </a:p>
          <a:p>
            <a:r>
              <a:t>Quelle / Hinweis: Projektseite UMWELT und Bewerbungsportfolio, Kandidat fhnw-v3.1-authored-process.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Bitte schauen Sie zuerst kurz auf das Bild. Was fällt Ihnen auf? Ich sah eine einzelne Ameise auf einer hellen Wand und daneben ein kleines Loch. Zuerst dachte ich, sie sei zufällig in die Ausstellung geraten. Dann war ich nicht mehr sicher. Gehört sie zur Arbeit oder nur zum Raum? Darauf habe ich keine eindeutige Antwort. Für mein Projekt war genau diese Unsicherheit entscheidend. Die Ameise wurde nicht zum Symbol. Sie wurde zum Moment, in dem meine sichere Trennung zwischen Werk und Umgebung ins Wanken kam.</a:t>
            </a:r>
          </a:p>
          <a:p>
            <a:endParaRPr/>
          </a:p>
          <a:p>
            <a:r>
              <a:t>Quelle / Hinweis: Eigene fotografische Dokumentation des Ausstellungsbesuchs, Bild 2697.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Nach dieser Begegnung verändert sich, worauf ich achte. Ein weiteres Insekt auf einer dunklen Fläche wäre mir vorher vielleicht nicht aufgefallen. Die Struktur aus Zweigen interessiert mich, weil sie klar gebaut ist und trotzdem wie etwas Gewachsenes wirkt. Beim farbintensiven Bild reagiert mein Blick sofort auf Kontrast und Rhythmus. Diese drei Fotos zeigen keine fertige Theorie. Sie zeigen eine Verschiebung meiner Wahrnehmung. Bewegung, Struktur und Farbe werden zu verschiedenen Auslösern von Aufmerksamkeit.</a:t>
            </a:r>
          </a:p>
          <a:p>
            <a:endParaRPr/>
          </a:p>
          <a:p>
            <a:r>
              <a:t>Quelle / Hinweis: Eigene fotografische Dokumentation, Bilder 2702, 2731 und 2732.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Dann beginne ich, Bilder miteinander zu verbinden. Beim Mädchen und der Katze erkenne ich Mensch und Tier sofort. Die graue Figur lässt sich schwerer benennen. Die transparente Form liegt für mich zwischen Körper, Hülle und Objekt. Bei der hellen Schale erscheint die Umgebung direkt auf der Oberfläche. Die Bilder sind sehr verschieden. Trotzdem wiederholt sich ein Moment: Meine schnellen Kategorien reichen nicht aus. Mich interessiert diese offene Grenze, weil dort Wahrnehmung bewusster wird.</a:t>
            </a:r>
          </a:p>
          <a:p>
            <a:endParaRPr/>
          </a:p>
          <a:p>
            <a:r>
              <a:t>Quelle / Hinweis: Eigene fotografische Dokumentation, Bilder 2713, 2736, 2734 und 2742.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Zwei Gedanken helfen mir, mein Vorgehen genauer zu beschreiben. Pauline Oliveros verbindet Deep Listening mit einer gesteigerten Aufmerksamkeit für das, was bereits da ist. Ich übertrage das nicht direkt vom Hören auf das Sehen. Ich nehme daraus eine Arbeitsfrage: Was wird sichtbar, wenn ich länger bei einer Irritation bleibe? Jan Verwoert beschreibt dokumentarisches Material als offene Konstellation. Bilder müssen dabei keine lineare Erklärung bilden. Betrachtende können selbst Beziehungen herstellen. Diese beiden Impulse erklären die Ausstellung nicht. Sie helfen mir, meine eigene Methode zu formulieren.</a:t>
            </a:r>
          </a:p>
          <a:p>
            <a:endParaRPr/>
          </a:p>
          <a:p>
            <a:r>
              <a:t>Quelle / Hinweis: Pauline Oliveros: Deep Listening. Jan Verwoert: Dokumentation als künstlerische Praxis, springerin 3/2003.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Auf dem Miro-Board ordne ich die Bilder als offene Konstellation. Ausgangspunkt bleibt die Ameise. Von dort entstehen drei Felder. Im ersten verbinde ich lebendige Netze: Schwarm, neuronales Netzwerk, Wurzeln, Zellen und Myzel. Im zweiten prüfe ich Übergänge zwischen organisch und mechanisch: Architektur, Organismus und Maschine. Im dritten formuliere ich meine eigene Perspektive. Die Grenze zwischen Natur und Technik ist für mich nicht eindeutig. Das Board zeigt deshalb nicht nur Bilder. Es macht sichtbar, wie sich meine Begriffe und Beziehungen entwickeln. Die PDF ist eine direkte Abbildung dieses Boards und keine neu gestaltete Interpretation.</a:t>
            </a:r>
          </a:p>
          <a:p>
            <a:endParaRPr/>
          </a:p>
          <a:p>
            <a:r>
              <a:t>Quelle / Hinweis: Eigenes Miro-Arbeitsboard. Die Folie und die Offline-PDF zeigen denselben vollständigen Board-Stand.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 Poster ist keine verkleinerte Version des Boards. Es verlangt Entscheidungen. Erstens bekommt die kleine Ameise durch den grossen Bildausschnitt visuelles Gewicht. Zweitens ordne ich die Arbeit als Abfolge von Erfahrung, Beobachtung, Verbindung und Gedanke. Drittens hat die Farbe eine Funktion. Das dunkle Grün hält die Bilder zusammen. Das Acid-Grün erscheint nur dort, wo Aufmerksamkeit markiert wird. Viertens trenne ich zwei Stimmen. Die Serifenschrift trägt den reflektierenden Gedanken. Die Sans-Serif-Schrift ordnet Nummern, Kategorien und technische Information.</a:t>
            </a:r>
          </a:p>
          <a:p>
            <a:endParaRPr/>
          </a:p>
          <a:p>
            <a:r>
              <a:t>Quelle / Hinweis: Eigenes Poster, eigene Bildauswahl, Hierarchie, Farb- und Typografieentscheidungen.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Website und der Film tragen denselben Gedanken weiter, aber sie erfüllen andere Aufgaben. Auf der Website kann man durch fünf Stationen gehen. Die Bilder lassen sich öffnen und als Bildnotizen lesen. Die Reihenfolge ist sichtbar, aber die Betrachtenden können ihr eigenes Tempo wählen. Der Film dauert 28 Sekunden. Dort werden Auswahl und Reihenfolge festgelegt. Wiederholung, Text und Bewegung führen am Ende zur Ameise zurück. Das Poster verdichtet. Die Website lässt erkunden. Der Film macht die Veränderung des Blicks zeitlich erfahrbar.</a:t>
            </a:r>
          </a:p>
          <a:p>
            <a:endParaRPr/>
          </a:p>
          <a:p>
            <a:r>
              <a:t>Quelle / Hinweis: Eigene Website und eigener Kurzfilm UMWELT,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Bis zu diesem Punkt habe ich beobachtet, ausgewählt und interpretiert. Jetzt wollte ich die zentrale Frage selbst prüfen. Dafür verwende ich ein begrenztes Material: einen Ast, ein schwarzes Kabel, eine transparente Fläche, einen Spiegel und einen acidgrünen Faden. Die Dinge bleiben wiedererkennbar. Ich verändere ihre Beziehung. Im ersten Bild trennt eine transparente Fläche Ast und Kabel, obwohl beide sichtbar bleiben. Im zweiten Bild verbindet der Faden zwei Punkte und lenkt damit meine Aufmerksamkeit. So wird aus einer Beobachtung eine eigene gestalterische Handlung.</a:t>
            </a:r>
          </a:p>
          <a:p>
            <a:endParaRPr/>
          </a:p>
          <a:p>
            <a:r>
              <a:t>Quelle / Hinweis: Eigene Interventionen, fotografisch dokumentiert 01 Grenze und 02 Aufmerksamkeit,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Serie besteht aus fünf Schritten. Grenze macht Trennung sichtbar. Aufmerksamkeit lenkt den Blick. Abhängigkeit verbindet organisches und technisches Material so, dass die Anordnung nur gemeinsam funktioniert. Im vierten Schritt kommt der Spiegel dazu. Dadurch erscheint auch meine eigene Position in der Arbeit. Im letzten Bild zeige ich zwei Zustände desselben Systems. Die einzelnen Elemente bleiben erhalten. Trotzdem verändert eine verschobene Verbindung die gesamte Lesart. Die fünf Bilder sind damit keine Dekoration zur Ausstellung. Sie bilden meine eigene Antwort auf die fünf Schritte der Untersuchung.</a:t>
            </a:r>
          </a:p>
          <a:p>
            <a:endParaRPr/>
          </a:p>
          <a:p>
            <a:r>
              <a:t>Quelle / Hinweis: Eigene Interventionen, fotografisch dokumentiert 01 bis 05,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Meine Absicht war, nur eine Verbindung zu verändern. Der Vergleich lässt die Konstellation anders wirken: Spannung und Richtung im Bild verschieben sich. Gleichzeitig sehe ich eine methodische Grenze. Für einen strengeren Vergleich müssten Kameraposition, Licht und Objektpositionen konstant bleiben. Mein nächster Versuch: Kameraposition, Licht und Objektpositionen konstant halten. Nur die Position des Fadens verändern und prüfen, wie wenig Veränderung genügt, um ein ganzes System anders lesen zu lassen. Das Ergebnis ist kein allgemeiner Beweis, sondern eine präzise Frage für den nächsten Versuch.</a:t>
            </a:r>
          </a:p>
          <a:p>
            <a:endParaRPr/>
          </a:p>
          <a:p>
            <a:r>
              <a:t>Quelle / Hinweis: Eigene Intervention, fotografisch dokumentiert 05 System. A/B-Vergleich und nächste Prüfung.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Am Ende kehre ich zur Ameise zurück. Das Foto ist dasselbe, aber mein Zusammenhang hat sich verändert. Aus einer kleinen Irritation wurde eine Methode. Ich sehe genauer. Ich erkenne Beziehungen zwischen Bildern. Ich ordne diese Beziehungen in Miro und im Poster. Danach greife ich mit eigenen Materialien selbst ein. Für mich liegt das Ergebnis deshalb nicht in einer endgültigen Erklärung der Ausstellung. Das Ergebnis ist eine Art zu arbeiten: länger hinschauen, die eigene Position prüfen und Beziehung als gestalterisches Material verwenden. Vielen Dank.</a:t>
            </a:r>
          </a:p>
          <a:p>
            <a:endParaRPr/>
          </a:p>
          <a:p>
            <a:r>
              <a:t>Quelle / Hinweis: Bewusste Rückkehr zum Ausgangsbild 2697 als Schluss der eigenen Untersuchung.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Diese Folie gehört zum Materialanhang und muss während der Präsentation nicht gezeigt werden. Sie sammelt alle klickbaren Projektressourcen für die Lehrperson an einem Ort.</a:t>
            </a:r>
          </a:p>
          <a:p>
            <a:endParaRPr/>
          </a:p>
          <a:p>
            <a:r>
              <a:t>Quelle / Hinweis: Projektseite, Prozessdokumentation, eigene Interventionen, Vortrag sowie direkte R2-Links zu Miro-PDF, Poster-PDF und Kurzfilm.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fhnw.hlukh.ch/events/umwel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hyperlink" Target="https://media.fhnw.hlukh.ch/umwelt/assets/UMWELT_Miro_Arbeitsboard_offline.pdf?v=79576bd4&amp;cors=20260911" TargetMode="External"/><Relationship Id="rId4" Type="http://schemas.openxmlformats.org/officeDocument/2006/relationships/hyperlink" Target="https://media.fhnw.hlukh.ch/umwelt/UMWELT.pptx?v=0ebf739f&amp;cors=20260912"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s://media.fhnw.hlukh.ch/umwelt/umwelt-poster.pdf?v=8162615d&amp;cors=20260905"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media.fhnw.hlukh.ch/umwelt/umwelt-kurzfilm.mp4?v=204adb48&amp;cors=20260905" TargetMode="External"/><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fhnw.hlukh.ch/events/umwelt/"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hyperlink" Target="https://fhnw.hlukh.ch/events/umwelt/intervention/" TargetMode="Externa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8" Type="http://schemas.openxmlformats.org/officeDocument/2006/relationships/hyperlink" Target="https://fhnw.hlukh.ch/events/umwelt/intervention/" TargetMode="External"/><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hyperlink" Target="https://media.fhnw.hlukh.ch/umwelt/umwelt-poster.pdf?v=8162615d&amp;cors=20260905" TargetMode="External"/><Relationship Id="rId3" Type="http://schemas.openxmlformats.org/officeDocument/2006/relationships/hyperlink" Target="https://fhnw.hlukh.ch/events/umwelt/" TargetMode="External"/><Relationship Id="rId7" Type="http://schemas.openxmlformats.org/officeDocument/2006/relationships/hyperlink" Target="https://media.fhnw.hlukh.ch/umwelt/assets/UMWELT_Miro_Arbeitsboard_offline.pdf?v=79576bd4&amp;cors=20260911"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hyperlink" Target="https://media.fhnw.hlukh.ch/umwelt/UMWELT.pptx?v=0ebf739f&amp;cors=20260912" TargetMode="External"/><Relationship Id="rId5" Type="http://schemas.openxmlformats.org/officeDocument/2006/relationships/hyperlink" Target="https://fhnw.hlukh.ch/events/umwelt/intervention/" TargetMode="External"/><Relationship Id="rId4" Type="http://schemas.openxmlformats.org/officeDocument/2006/relationships/hyperlink" Target="https://fhnw.hlukh.ch/events/umwelt/dokumentation/" TargetMode="External"/><Relationship Id="rId9" Type="http://schemas.openxmlformats.org/officeDocument/2006/relationships/hyperlink" Target="https://media.fhnw.hlukh.ch/umwelt/umwelt-kurzfilm.mp4?v=204adb48&amp;cors=2026090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0241D"/>
        </a:solidFill>
        <a:effectLst/>
      </p:bgPr>
    </p:bg>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0FCC7241-540F-4266-8839-A8395CFE1C55}"/>
              </a:ext>
            </a:extLst>
          </p:cNvPr>
          <p:cNvSpPr>
            <a:spLocks noGrp="1"/>
          </p:cNvSpPr>
          <p:nvPr/>
        </p:nvSpPr>
        <p:spPr>
          <a:xfrm>
            <a:off x="0" y="0"/>
            <a:ext cx="171450" cy="6858000"/>
          </a:xfrm>
          <a:prstGeom prst="rect">
            <a:avLst/>
          </a:prstGeom>
          <a:solidFill>
            <a:srgbClr val="D6FF3F"/>
          </a:solidFill>
          <a:ln w="0">
            <a:noFill/>
          </a:ln>
        </p:spPr>
        <p:txBody>
          <a:bodyPr/>
          <a:lstStyle/>
          <a:p>
            <a:endParaRPr lang="ru-CH"/>
          </a:p>
        </p:txBody>
      </p:sp>
      <p:sp>
        <p:nvSpPr>
          <p:cNvPr id="2" name="Прямоугольник 1">
            <a:extLst>
              <a:ext uri="{FF2B5EF4-FFF2-40B4-BE49-F238E27FC236}">
                <a16:creationId xmlns:a16="http://schemas.microsoft.com/office/drawing/2014/main" id="{91FBEE90-C50B-42E2-81B7-443E32363A60}"/>
              </a:ext>
            </a:extLst>
          </p:cNvPr>
          <p:cNvSpPr>
            <a:spLocks noGrp="1"/>
          </p:cNvSpPr>
          <p:nvPr/>
        </p:nvSpPr>
        <p:spPr>
          <a:xfrm>
            <a:off x="609600" y="552450"/>
            <a:ext cx="4762500" cy="209550"/>
          </a:xfrm>
          <a:prstGeom prst="rect">
            <a:avLst/>
          </a:prstGeom>
          <a:noFill/>
          <a:ln w="0">
            <a:noFill/>
          </a:ln>
        </p:spPr>
        <p:txBody>
          <a:bodyPr>
            <a:normAutofit fontScale="73809"/>
          </a:bodyPr>
          <a:lstStyle/>
          <a:p>
            <a:pPr>
              <a:defRPr sz="1050" b="1" i="0">
                <a:solidFill>
                  <a:srgbClr val="D6FF3F"/>
                </a:solidFill>
                <a:latin typeface="Arial"/>
                <a:ea typeface="Arial"/>
                <a:cs typeface="Arial"/>
              </a:defRPr>
            </a:pPr>
            <a:r>
              <a:rPr sz="1050" b="1" i="0">
                <a:solidFill>
                  <a:srgbClr val="D6FF3F"/>
                </a:solidFill>
                <a:latin typeface="Arial"/>
                <a:ea typeface="Arial"/>
                <a:cs typeface="Arial"/>
              </a:rPr>
              <a:t>TEAMPRÄSENTATION / CA. 15 MINUTEN</a:t>
            </a:r>
          </a:p>
        </p:txBody>
      </p:sp>
      <p:sp>
        <p:nvSpPr>
          <p:cNvPr id="3" name="Прямоугольник 2">
            <a:extLst>
              <a:ext uri="{FF2B5EF4-FFF2-40B4-BE49-F238E27FC236}">
                <a16:creationId xmlns:a16="http://schemas.microsoft.com/office/drawing/2014/main" id="{071B49F1-FA87-4548-A1C4-011CEDE2923B}"/>
              </a:ext>
            </a:extLst>
          </p:cNvPr>
          <p:cNvSpPr>
            <a:spLocks noGrp="1"/>
          </p:cNvSpPr>
          <p:nvPr/>
        </p:nvSpPr>
        <p:spPr>
          <a:xfrm>
            <a:off x="571500" y="1066800"/>
            <a:ext cx="6286500" cy="876300"/>
          </a:xfrm>
          <a:prstGeom prst="rect">
            <a:avLst/>
          </a:prstGeom>
          <a:noFill/>
          <a:ln w="0">
            <a:noFill/>
          </a:ln>
        </p:spPr>
        <p:txBody>
          <a:bodyPr>
            <a:normAutofit fontScale="90351"/>
          </a:bodyPr>
          <a:lstStyle/>
          <a:p>
            <a:pPr>
              <a:defRPr sz="5700" b="0" i="0">
                <a:solidFill>
                  <a:srgbClr val="FFFDF8"/>
                </a:solidFill>
                <a:latin typeface="Georgia"/>
                <a:ea typeface="Georgia"/>
                <a:cs typeface="Georgia"/>
              </a:defRPr>
            </a:pPr>
            <a:r>
              <a:rPr sz="5700" b="0" i="0">
                <a:solidFill>
                  <a:srgbClr val="FFFDF8"/>
                </a:solidFill>
                <a:latin typeface="Georgia"/>
                <a:ea typeface="Georgia"/>
                <a:cs typeface="Georgia"/>
              </a:rPr>
              <a:t>UMWELT</a:t>
            </a:r>
          </a:p>
        </p:txBody>
      </p:sp>
      <p:sp>
        <p:nvSpPr>
          <p:cNvPr id="4" name="Прямоугольник 3">
            <a:extLst>
              <a:ext uri="{FF2B5EF4-FFF2-40B4-BE49-F238E27FC236}">
                <a16:creationId xmlns:a16="http://schemas.microsoft.com/office/drawing/2014/main" id="{64C34D24-103F-4F0C-BA44-568A9D5B6233}"/>
              </a:ext>
            </a:extLst>
          </p:cNvPr>
          <p:cNvSpPr>
            <a:spLocks noGrp="1"/>
          </p:cNvSpPr>
          <p:nvPr/>
        </p:nvSpPr>
        <p:spPr>
          <a:xfrm>
            <a:off x="590550" y="1943100"/>
            <a:ext cx="6191250" cy="628650"/>
          </a:xfrm>
          <a:prstGeom prst="rect">
            <a:avLst/>
          </a:prstGeom>
          <a:noFill/>
          <a:ln w="0">
            <a:noFill/>
          </a:ln>
        </p:spPr>
        <p:txBody>
          <a:bodyPr>
            <a:normAutofit fontScale="97917"/>
          </a:bodyPr>
          <a:lstStyle/>
          <a:p>
            <a:pPr>
              <a:defRPr sz="3600" b="0" i="1">
                <a:solidFill>
                  <a:srgbClr val="D6FF3F"/>
                </a:solidFill>
                <a:latin typeface="Georgia"/>
                <a:ea typeface="Georgia"/>
                <a:cs typeface="Georgia"/>
              </a:defRPr>
            </a:pPr>
            <a:r>
              <a:rPr sz="3600" b="0" i="1">
                <a:solidFill>
                  <a:srgbClr val="D6FF3F"/>
                </a:solidFill>
                <a:latin typeface="Georgia"/>
                <a:ea typeface="Georgia"/>
                <a:cs typeface="Georgia"/>
              </a:rPr>
              <a:t>Lebendiges System</a:t>
            </a:r>
          </a:p>
        </p:txBody>
      </p:sp>
      <p:sp>
        <p:nvSpPr>
          <p:cNvPr id="5" name="Прямоугольник 4">
            <a:extLst>
              <a:ext uri="{FF2B5EF4-FFF2-40B4-BE49-F238E27FC236}">
                <a16:creationId xmlns:a16="http://schemas.microsoft.com/office/drawing/2014/main" id="{1456F730-239D-42C4-A4F7-916F9866BD11}"/>
              </a:ext>
            </a:extLst>
          </p:cNvPr>
          <p:cNvSpPr>
            <a:spLocks noGrp="1"/>
          </p:cNvSpPr>
          <p:nvPr/>
        </p:nvSpPr>
        <p:spPr>
          <a:xfrm>
            <a:off x="609600" y="3143250"/>
            <a:ext cx="5334000" cy="857250"/>
          </a:xfrm>
          <a:prstGeom prst="rect">
            <a:avLst/>
          </a:prstGeom>
          <a:noFill/>
          <a:ln w="0">
            <a:noFill/>
          </a:ln>
        </p:spPr>
        <p:txBody>
          <a:bodyPr>
            <a:normAutofit/>
          </a:bodyPr>
          <a:lstStyle/>
          <a:p>
            <a:pPr>
              <a:defRPr sz="1950" b="0" i="0">
                <a:solidFill>
                  <a:srgbClr val="FFFDF8"/>
                </a:solidFill>
                <a:latin typeface="Arial"/>
                <a:ea typeface="Arial"/>
                <a:cs typeface="Arial"/>
              </a:defRPr>
            </a:pPr>
            <a:r>
              <a:rPr sz="1950" b="0" i="0">
                <a:solidFill>
                  <a:srgbClr val="FFFDF8"/>
                </a:solidFill>
                <a:latin typeface="Arial"/>
                <a:ea typeface="Arial"/>
                <a:cs typeface="Arial"/>
              </a:rPr>
              <a:t>Eine visuelle Untersuchung über Aufmerksamkeit und Beziehungen</a:t>
            </a:r>
          </a:p>
        </p:txBody>
      </p:sp>
      <p:sp>
        <p:nvSpPr>
          <p:cNvPr id="6" name="Прямоугольник 5">
            <a:hlinkClick r:id="rId3"/>
            <a:extLst>
              <a:ext uri="{FF2B5EF4-FFF2-40B4-BE49-F238E27FC236}">
                <a16:creationId xmlns:a16="http://schemas.microsoft.com/office/drawing/2014/main" id="{53B5CA0B-26E5-4852-8610-8E4919948CA3}"/>
              </a:ext>
            </a:extLst>
          </p:cNvPr>
          <p:cNvSpPr>
            <a:spLocks noGrp="1"/>
          </p:cNvSpPr>
          <p:nvPr/>
        </p:nvSpPr>
        <p:spPr>
          <a:xfrm>
            <a:off x="609600" y="4495800"/>
            <a:ext cx="2000250" cy="323850"/>
          </a:xfrm>
          <a:prstGeom prst="rect">
            <a:avLst/>
          </a:prstGeom>
          <a:solidFill>
            <a:srgbClr val="D6FF3F"/>
          </a:solidFill>
          <a:ln w="0">
            <a:noFill/>
          </a:ln>
        </p:spPr>
        <p:txBody>
          <a:bodyPr/>
          <a:lstStyle/>
          <a:p>
            <a:endParaRPr lang="ru-CH"/>
          </a:p>
        </p:txBody>
      </p:sp>
      <p:sp>
        <p:nvSpPr>
          <p:cNvPr id="7" name="Прямоугольник 6">
            <a:hlinkClick r:id="rId3"/>
            <a:extLst>
              <a:ext uri="{FF2B5EF4-FFF2-40B4-BE49-F238E27FC236}">
                <a16:creationId xmlns:a16="http://schemas.microsoft.com/office/drawing/2014/main" id="{ED7C0DE0-41DD-4AE1-97C0-1EAC3820A347}"/>
              </a:ext>
            </a:extLst>
          </p:cNvPr>
          <p:cNvSpPr>
            <a:spLocks noGrp="1"/>
          </p:cNvSpPr>
          <p:nvPr/>
        </p:nvSpPr>
        <p:spPr>
          <a:xfrm>
            <a:off x="723900" y="4562475"/>
            <a:ext cx="1771650" cy="190500"/>
          </a:xfrm>
          <a:prstGeom prst="rect">
            <a:avLst/>
          </a:prstGeom>
          <a:noFill/>
          <a:ln w="0">
            <a:noFill/>
          </a:ln>
        </p:spPr>
        <p:txBody>
          <a:bodyPr>
            <a:normAutofit fontScale="66667"/>
          </a:bodyPr>
          <a:lstStyle/>
          <a:p>
            <a:pPr>
              <a:defRPr sz="975" b="1" i="0">
                <a:solidFill>
                  <a:srgbClr val="10241D"/>
                </a:solidFill>
                <a:latin typeface="Arial"/>
                <a:ea typeface="Arial"/>
                <a:cs typeface="Arial"/>
              </a:defRPr>
            </a:pPr>
            <a:r>
              <a:rPr sz="975" b="1" i="0">
                <a:solidFill>
                  <a:srgbClr val="10241D"/>
                </a:solidFill>
                <a:latin typeface="Arial"/>
                <a:ea typeface="Arial"/>
                <a:cs typeface="Arial"/>
              </a:rPr>
              <a:t>PROJEKTSEITE  ↗</a:t>
            </a:r>
          </a:p>
        </p:txBody>
      </p:sp>
      <p:sp>
        <p:nvSpPr>
          <p:cNvPr id="8" name="Прямоугольник 7">
            <a:extLst>
              <a:ext uri="{FF2B5EF4-FFF2-40B4-BE49-F238E27FC236}">
                <a16:creationId xmlns:a16="http://schemas.microsoft.com/office/drawing/2014/main" id="{49787F75-9878-421C-8952-56452C31D14A}"/>
              </a:ext>
            </a:extLst>
          </p:cNvPr>
          <p:cNvSpPr>
            <a:spLocks noGrp="1"/>
          </p:cNvSpPr>
          <p:nvPr/>
        </p:nvSpPr>
        <p:spPr>
          <a:xfrm>
            <a:off x="609600" y="5829300"/>
            <a:ext cx="3429000" cy="285750"/>
          </a:xfrm>
          <a:prstGeom prst="rect">
            <a:avLst/>
          </a:prstGeom>
          <a:noFill/>
          <a:ln w="0">
            <a:noFill/>
          </a:ln>
        </p:spPr>
        <p:txBody>
          <a:bodyPr>
            <a:normAutofit fontScale="94444"/>
          </a:bodyPr>
          <a:lstStyle/>
          <a:p>
            <a:pPr>
              <a:defRPr sz="1350" b="1" i="0">
                <a:solidFill>
                  <a:srgbClr val="B9C4BE"/>
                </a:solidFill>
                <a:latin typeface="Arial"/>
                <a:ea typeface="Arial"/>
                <a:cs typeface="Arial"/>
              </a:defRPr>
            </a:pPr>
            <a:r>
              <a:rPr sz="1350" b="1" i="0">
                <a:solidFill>
                  <a:srgbClr val="B9C4BE"/>
                </a:solidFill>
                <a:latin typeface="Arial"/>
                <a:ea typeface="Arial"/>
                <a:cs typeface="Arial"/>
              </a:rPr>
              <a:t>Dmytro Hlukh</a:t>
            </a:r>
          </a:p>
        </p:txBody>
      </p:sp>
      <p:pic>
        <p:nvPicPr>
          <p:cNvPr id="19" name="Рисунок 18"/>
          <p:cNvPicPr>
            <a:picLocks noChangeAspect="1"/>
          </p:cNvPicPr>
          <p:nvPr/>
        </p:nvPicPr>
        <p:blipFill>
          <a:blip r:embed="rId4"/>
          <a:srcRect l="4684" r="4684"/>
          <a:stretch>
            <a:fillRect/>
          </a:stretch>
        </p:blipFill>
        <p:spPr>
          <a:xfrm>
            <a:off x="7334250" y="476250"/>
            <a:ext cx="4095750" cy="5810250"/>
          </a:xfrm>
          <a:prstGeom prst="rect">
            <a:avLst/>
          </a:prstGeom>
        </p:spPr>
      </p:pic>
      <p:sp>
        <p:nvSpPr>
          <p:cNvPr id="10" name="Прямоугольник 9">
            <a:extLst>
              <a:ext uri="{FF2B5EF4-FFF2-40B4-BE49-F238E27FC236}">
                <a16:creationId xmlns:a16="http://schemas.microsoft.com/office/drawing/2014/main" id="{1A7F19B3-AE30-42E9-9350-F30EFFF1ED67}"/>
              </a:ext>
            </a:extLst>
          </p:cNvPr>
          <p:cNvSpPr>
            <a:spLocks noGrp="1"/>
          </p:cNvSpPr>
          <p:nvPr/>
        </p:nvSpPr>
        <p:spPr>
          <a:xfrm>
            <a:off x="7524750" y="5962650"/>
            <a:ext cx="3714750" cy="171450"/>
          </a:xfrm>
          <a:prstGeom prst="rect">
            <a:avLst/>
          </a:prstGeom>
          <a:noFill/>
          <a:ln w="0">
            <a:noFill/>
          </a:ln>
        </p:spPr>
        <p:txBody>
          <a:bodyPr>
            <a:normAutofit fontScale="63636"/>
          </a:bodyPr>
          <a:lstStyle/>
          <a:p>
            <a:pPr>
              <a:defRPr sz="825" b="1" i="0">
                <a:solidFill>
                  <a:srgbClr val="A43D27"/>
                </a:solidFill>
                <a:latin typeface="Arial"/>
                <a:ea typeface="Arial"/>
                <a:cs typeface="Arial"/>
              </a:defRPr>
            </a:pPr>
            <a:r>
              <a:rPr sz="825" b="1" i="0">
                <a:solidFill>
                  <a:srgbClr val="A43D27"/>
                </a:solidFill>
                <a:latin typeface="Arial"/>
                <a:ea typeface="Arial"/>
                <a:cs typeface="Arial"/>
              </a:rPr>
              <a:t>AUSGANGSPUNKT / EIGENE FOTOGRAFIE</a:t>
            </a:r>
          </a:p>
        </p:txBody>
      </p:sp>
    </p:spTree>
    <p:extLst>
      <p:ext uri="{BB962C8B-B14F-4D97-AF65-F5344CB8AC3E}">
        <p14:creationId xmlns:p14="http://schemas.microsoft.com/office/powerpoint/2010/main" val="630336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FE5"/>
        </a:solidFill>
        <a:effectLst/>
      </p:bgPr>
    </p:bg>
    <p:spTree>
      <p:nvGrpSpPr>
        <p:cNvPr id="1" name=""/>
        <p:cNvGrpSpPr/>
        <p:nvPr/>
      </p:nvGrpSpPr>
      <p:grpSpPr>
        <a:xfrm>
          <a:off x="0" y="0"/>
          <a:ext cx="0" cy="0"/>
          <a:chOff x="0" y="0"/>
          <a:chExt cx="0" cy="0"/>
        </a:xfrm>
      </p:grpSpPr>
      <p:sp>
        <p:nvSpPr>
          <p:cNvPr id="13" name="Прямоугольник 12">
            <a:extLst>
              <a:ext uri="{FF2B5EF4-FFF2-40B4-BE49-F238E27FC236}">
                <a16:creationId xmlns:a16="http://schemas.microsoft.com/office/drawing/2014/main" id="{E03D47F5-60A2-4B9B-96D9-442675EC8182}"/>
              </a:ext>
            </a:extLst>
          </p:cNvPr>
          <p:cNvSpPr>
            <a:spLocks noGrp="1"/>
          </p:cNvSpPr>
          <p:nvPr/>
        </p:nvSpPr>
        <p:spPr>
          <a:xfrm>
            <a:off x="533400" y="400050"/>
            <a:ext cx="4762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KONTEXT UND AUTORSCHAFT</a:t>
            </a:r>
          </a:p>
        </p:txBody>
      </p:sp>
      <p:sp>
        <p:nvSpPr>
          <p:cNvPr id="2" name="Прямоугольник 1">
            <a:extLst>
              <a:ext uri="{FF2B5EF4-FFF2-40B4-BE49-F238E27FC236}">
                <a16:creationId xmlns:a16="http://schemas.microsoft.com/office/drawing/2014/main" id="{28267EA9-B6C0-48E5-A05E-50A0C40A9DFA}"/>
              </a:ext>
            </a:extLst>
          </p:cNvPr>
          <p:cNvSpPr>
            <a:spLocks noGrp="1"/>
          </p:cNvSpPr>
          <p:nvPr/>
        </p:nvSpPr>
        <p:spPr>
          <a:xfrm>
            <a:off x="533400" y="685800"/>
            <a:ext cx="10668000" cy="590550"/>
          </a:xfrm>
          <a:prstGeom prst="rect">
            <a:avLst/>
          </a:prstGeom>
          <a:noFill/>
          <a:ln w="0">
            <a:noFill/>
          </a:ln>
        </p:spPr>
        <p:txBody>
          <a:bodyPr>
            <a:normAutofit fontScale="94927"/>
          </a:bodyPr>
          <a:lstStyle/>
          <a:p>
            <a:pPr>
              <a:defRPr sz="3450" b="0" i="0">
                <a:solidFill>
                  <a:srgbClr val="10241D"/>
                </a:solidFill>
                <a:latin typeface="Georgia"/>
                <a:ea typeface="Georgia"/>
                <a:cs typeface="Georgia"/>
              </a:defRPr>
            </a:pPr>
            <a:r>
              <a:rPr sz="3450" b="0" i="0">
                <a:solidFill>
                  <a:srgbClr val="10241D"/>
                </a:solidFill>
                <a:latin typeface="Georgia"/>
                <a:ea typeface="Georgia"/>
                <a:cs typeface="Georgia"/>
              </a:rPr>
              <a:t>Ausgangspunkt und eigene Arbeit</a:t>
            </a:r>
          </a:p>
        </p:txBody>
      </p:sp>
      <p:pic>
        <p:nvPicPr>
          <p:cNvPr id="15" name="Рисунок 14"/>
          <p:cNvPicPr>
            <a:picLocks noChangeAspect="1"/>
          </p:cNvPicPr>
          <p:nvPr/>
        </p:nvPicPr>
        <p:blipFill>
          <a:blip r:embed="rId3"/>
          <a:srcRect l="7128" r="7128"/>
          <a:stretch>
            <a:fillRect/>
          </a:stretch>
        </p:blipFill>
        <p:spPr>
          <a:xfrm>
            <a:off x="533400" y="1562100"/>
            <a:ext cx="4762500" cy="4171950"/>
          </a:xfrm>
          <a:prstGeom prst="rect">
            <a:avLst/>
          </a:prstGeom>
        </p:spPr>
      </p:pic>
      <p:sp>
        <p:nvSpPr>
          <p:cNvPr id="4" name="Прямоугольник 3">
            <a:extLst>
              <a:ext uri="{FF2B5EF4-FFF2-40B4-BE49-F238E27FC236}">
                <a16:creationId xmlns:a16="http://schemas.microsoft.com/office/drawing/2014/main" id="{072877BE-0D46-459F-A992-B6FC09D413F2}"/>
              </a:ext>
            </a:extLst>
          </p:cNvPr>
          <p:cNvSpPr>
            <a:spLocks noGrp="1"/>
          </p:cNvSpPr>
          <p:nvPr/>
        </p:nvSpPr>
        <p:spPr>
          <a:xfrm>
            <a:off x="5905500" y="1600200"/>
            <a:ext cx="2095500" cy="228600"/>
          </a:xfrm>
          <a:prstGeom prst="rect">
            <a:avLst/>
          </a:prstGeom>
          <a:noFill/>
          <a:ln w="0">
            <a:noFill/>
          </a:ln>
        </p:spPr>
        <p:txBody>
          <a:bodyPr>
            <a:normAutofit fontScale="80000"/>
          </a:bodyPr>
          <a:lstStyle/>
          <a:p>
            <a:pPr>
              <a:defRPr sz="1125" b="1" i="0">
                <a:solidFill>
                  <a:srgbClr val="A43D27"/>
                </a:solidFill>
                <a:latin typeface="Arial"/>
                <a:ea typeface="Arial"/>
                <a:cs typeface="Arial"/>
              </a:defRPr>
            </a:pPr>
            <a:r>
              <a:rPr sz="1125" b="1" i="0">
                <a:solidFill>
                  <a:srgbClr val="A43D27"/>
                </a:solidFill>
                <a:latin typeface="Arial"/>
                <a:ea typeface="Arial"/>
                <a:cs typeface="Arial"/>
              </a:rPr>
              <a:t>KONTEXT</a:t>
            </a:r>
          </a:p>
        </p:txBody>
      </p:sp>
      <p:sp>
        <p:nvSpPr>
          <p:cNvPr id="5" name="Прямоугольник 4">
            <a:extLst>
              <a:ext uri="{FF2B5EF4-FFF2-40B4-BE49-F238E27FC236}">
                <a16:creationId xmlns:a16="http://schemas.microsoft.com/office/drawing/2014/main" id="{419DE910-9C25-49B7-9D3B-826E64360C77}"/>
              </a:ext>
            </a:extLst>
          </p:cNvPr>
          <p:cNvSpPr>
            <a:spLocks noGrp="1"/>
          </p:cNvSpPr>
          <p:nvPr/>
        </p:nvSpPr>
        <p:spPr>
          <a:xfrm>
            <a:off x="5905500" y="1905000"/>
            <a:ext cx="4857750" cy="400050"/>
          </a:xfrm>
          <a:prstGeom prst="rect">
            <a:avLst/>
          </a:prstGeom>
          <a:noFill/>
          <a:ln w="0">
            <a:noFill/>
          </a:ln>
        </p:spPr>
        <p:txBody>
          <a:bodyPr>
            <a:normAutofit fontScale="84375"/>
          </a:bodyPr>
          <a:lstStyle/>
          <a:p>
            <a:pPr>
              <a:defRPr sz="2400" b="0" i="0">
                <a:solidFill>
                  <a:srgbClr val="10241D"/>
                </a:solidFill>
                <a:latin typeface="Georgia"/>
                <a:ea typeface="Georgia"/>
                <a:cs typeface="Georgia"/>
              </a:defRPr>
            </a:pPr>
            <a:r>
              <a:rPr sz="2400" b="0" i="0">
                <a:solidFill>
                  <a:srgbClr val="10241D"/>
                </a:solidFill>
                <a:latin typeface="Georgia"/>
                <a:ea typeface="Georgia"/>
                <a:cs typeface="Georgia"/>
              </a:rPr>
              <a:t>Ausstellungsbesuch</a:t>
            </a:r>
          </a:p>
        </p:txBody>
      </p:sp>
      <p:sp>
        <p:nvSpPr>
          <p:cNvPr id="6" name="Прямоугольник 5">
            <a:extLst>
              <a:ext uri="{FF2B5EF4-FFF2-40B4-BE49-F238E27FC236}">
                <a16:creationId xmlns:a16="http://schemas.microsoft.com/office/drawing/2014/main" id="{2B9A2E80-D84A-43A9-9B28-D77BA1888217}"/>
              </a:ext>
            </a:extLst>
          </p:cNvPr>
          <p:cNvSpPr>
            <a:spLocks noGrp="1"/>
          </p:cNvSpPr>
          <p:nvPr/>
        </p:nvSpPr>
        <p:spPr>
          <a:xfrm>
            <a:off x="5905500" y="2419350"/>
            <a:ext cx="4953000" cy="876300"/>
          </a:xfrm>
          <a:prstGeom prst="rect">
            <a:avLst/>
          </a:prstGeom>
          <a:noFill/>
          <a:ln w="0">
            <a:noFill/>
          </a:ln>
        </p:spPr>
        <p:txBody>
          <a:bodyPr>
            <a:normAutofit/>
          </a:bodyPr>
          <a:lstStyle/>
          <a:p>
            <a:pPr>
              <a:defRPr sz="1575" b="0" i="0">
                <a:solidFill>
                  <a:srgbClr val="65726B"/>
                </a:solidFill>
                <a:latin typeface="Arial"/>
                <a:ea typeface="Arial"/>
                <a:cs typeface="Arial"/>
              </a:defRPr>
            </a:pPr>
            <a:r>
              <a:rPr sz="1575" b="0" i="0">
                <a:solidFill>
                  <a:srgbClr val="65726B"/>
                </a:solidFill>
                <a:latin typeface="Arial"/>
                <a:ea typeface="Arial"/>
                <a:cs typeface="Arial"/>
              </a:rPr>
              <a:t>Die Arbeiten von Pierre Huyghe und die räumliche Situation in der Fondation Beyeler bilden den Ausgangspunkt meiner Beobachtung.</a:t>
            </a:r>
          </a:p>
        </p:txBody>
      </p:sp>
      <p:sp>
        <p:nvSpPr>
          <p:cNvPr id="7" name="Прямоугольник 6">
            <a:extLst>
              <a:ext uri="{FF2B5EF4-FFF2-40B4-BE49-F238E27FC236}">
                <a16:creationId xmlns:a16="http://schemas.microsoft.com/office/drawing/2014/main" id="{BCBF4B60-790D-4293-9230-8E0779F6D16C}"/>
              </a:ext>
            </a:extLst>
          </p:cNvPr>
          <p:cNvSpPr>
            <a:spLocks noGrp="1"/>
          </p:cNvSpPr>
          <p:nvPr/>
        </p:nvSpPr>
        <p:spPr>
          <a:xfrm>
            <a:off x="5905500" y="3581400"/>
            <a:ext cx="4953000" cy="19050"/>
          </a:xfrm>
          <a:prstGeom prst="rect">
            <a:avLst/>
          </a:prstGeom>
          <a:solidFill>
            <a:srgbClr val="10241D"/>
          </a:solidFill>
          <a:ln w="0">
            <a:noFill/>
          </a:ln>
        </p:spPr>
        <p:txBody>
          <a:bodyPr/>
          <a:lstStyle/>
          <a:p>
            <a:endParaRPr lang="ru-CH"/>
          </a:p>
        </p:txBody>
      </p:sp>
      <p:sp>
        <p:nvSpPr>
          <p:cNvPr id="8" name="Прямоугольник 7">
            <a:extLst>
              <a:ext uri="{FF2B5EF4-FFF2-40B4-BE49-F238E27FC236}">
                <a16:creationId xmlns:a16="http://schemas.microsoft.com/office/drawing/2014/main" id="{56B05366-2FC7-4049-B90B-FA7D67E52A7A}"/>
              </a:ext>
            </a:extLst>
          </p:cNvPr>
          <p:cNvSpPr>
            <a:spLocks noGrp="1"/>
          </p:cNvSpPr>
          <p:nvPr/>
        </p:nvSpPr>
        <p:spPr>
          <a:xfrm>
            <a:off x="5905500" y="3867150"/>
            <a:ext cx="2286000" cy="228600"/>
          </a:xfrm>
          <a:prstGeom prst="rect">
            <a:avLst/>
          </a:prstGeom>
          <a:noFill/>
          <a:ln w="0">
            <a:noFill/>
          </a:ln>
        </p:spPr>
        <p:txBody>
          <a:bodyPr>
            <a:normAutofit fontScale="80000"/>
          </a:bodyPr>
          <a:lstStyle/>
          <a:p>
            <a:pPr>
              <a:defRPr sz="1125" b="1" i="0">
                <a:solidFill>
                  <a:srgbClr val="A43D27"/>
                </a:solidFill>
                <a:latin typeface="Arial"/>
                <a:ea typeface="Arial"/>
                <a:cs typeface="Arial"/>
              </a:defRPr>
            </a:pPr>
            <a:r>
              <a:rPr sz="1125" b="1" i="0">
                <a:solidFill>
                  <a:srgbClr val="A43D27"/>
                </a:solidFill>
                <a:latin typeface="Arial"/>
                <a:ea typeface="Arial"/>
                <a:cs typeface="Arial"/>
              </a:rPr>
              <a:t>MEIN BEITRAG</a:t>
            </a:r>
          </a:p>
        </p:txBody>
      </p:sp>
      <p:sp>
        <p:nvSpPr>
          <p:cNvPr id="9" name="Прямоугольник 8">
            <a:extLst>
              <a:ext uri="{FF2B5EF4-FFF2-40B4-BE49-F238E27FC236}">
                <a16:creationId xmlns:a16="http://schemas.microsoft.com/office/drawing/2014/main" id="{FD7A4E55-9B46-4D64-9D5F-6FEB90144760}"/>
              </a:ext>
            </a:extLst>
          </p:cNvPr>
          <p:cNvSpPr>
            <a:spLocks noGrp="1"/>
          </p:cNvSpPr>
          <p:nvPr/>
        </p:nvSpPr>
        <p:spPr>
          <a:xfrm>
            <a:off x="5905500" y="4171950"/>
            <a:ext cx="5143500" cy="361950"/>
          </a:xfrm>
          <a:prstGeom prst="rect">
            <a:avLst/>
          </a:prstGeom>
          <a:noFill/>
          <a:ln w="0">
            <a:noFill/>
          </a:ln>
        </p:spPr>
        <p:txBody>
          <a:bodyPr>
            <a:normAutofit fontScale="84524"/>
          </a:bodyPr>
          <a:lstStyle/>
          <a:p>
            <a:pPr>
              <a:defRPr sz="2100" b="0" i="0">
                <a:solidFill>
                  <a:srgbClr val="10241D"/>
                </a:solidFill>
                <a:latin typeface="Georgia"/>
                <a:ea typeface="Georgia"/>
                <a:cs typeface="Georgia"/>
              </a:defRPr>
            </a:pPr>
            <a:r>
              <a:rPr sz="2100" b="0" i="0">
                <a:solidFill>
                  <a:srgbClr val="10241D"/>
                </a:solidFill>
                <a:latin typeface="Georgia"/>
                <a:ea typeface="Georgia"/>
                <a:cs typeface="Georgia"/>
              </a:rPr>
              <a:t>Fotografische Auswahl</a:t>
            </a:r>
          </a:p>
        </p:txBody>
      </p:sp>
      <p:sp>
        <p:nvSpPr>
          <p:cNvPr id="10" name="Прямоугольник 9">
            <a:extLst>
              <a:ext uri="{FF2B5EF4-FFF2-40B4-BE49-F238E27FC236}">
                <a16:creationId xmlns:a16="http://schemas.microsoft.com/office/drawing/2014/main" id="{5531A99B-72A5-4156-B0E2-836CE0826EA7}"/>
              </a:ext>
            </a:extLst>
          </p:cNvPr>
          <p:cNvSpPr>
            <a:spLocks noGrp="1"/>
          </p:cNvSpPr>
          <p:nvPr/>
        </p:nvSpPr>
        <p:spPr>
          <a:xfrm>
            <a:off x="5905500" y="4648200"/>
            <a:ext cx="4953000" cy="933450"/>
          </a:xfrm>
          <a:prstGeom prst="rect">
            <a:avLst/>
          </a:prstGeom>
          <a:noFill/>
          <a:ln w="0">
            <a:noFill/>
          </a:ln>
        </p:spPr>
        <p:txBody>
          <a:bodyPr>
            <a:normAutofit/>
          </a:bodyPr>
          <a:lstStyle/>
          <a:p>
            <a:pPr>
              <a:defRPr sz="1650" b="0" i="0">
                <a:solidFill>
                  <a:srgbClr val="10241D"/>
                </a:solidFill>
                <a:latin typeface="Arial"/>
                <a:ea typeface="Arial"/>
                <a:cs typeface="Arial"/>
              </a:defRPr>
            </a:pPr>
            <a:r>
              <a:rPr sz="1650" b="0" i="0">
                <a:solidFill>
                  <a:srgbClr val="10241D"/>
                </a:solidFill>
                <a:latin typeface="Arial"/>
                <a:ea typeface="Arial"/>
                <a:cs typeface="Arial"/>
              </a:rPr>
              <a:t>Miro-Konstellation, Poster, Website, 28-Sekunden-Film und fünf eigene künstlerische Interventionen</a:t>
            </a:r>
          </a:p>
        </p:txBody>
      </p:sp>
      <p:sp>
        <p:nvSpPr>
          <p:cNvPr id="11" name="Прямоугольник 10">
            <a:extLst>
              <a:ext uri="{FF2B5EF4-FFF2-40B4-BE49-F238E27FC236}">
                <a16:creationId xmlns:a16="http://schemas.microsoft.com/office/drawing/2014/main" id="{F6642307-C2A2-498A-8A1A-40FD9C2856EE}"/>
              </a:ext>
            </a:extLst>
          </p:cNvPr>
          <p:cNvSpPr>
            <a:spLocks noGrp="1"/>
          </p:cNvSpPr>
          <p:nvPr/>
        </p:nvSpPr>
        <p:spPr>
          <a:xfrm>
            <a:off x="533400" y="6553200"/>
            <a:ext cx="7239000" cy="133350"/>
          </a:xfrm>
          <a:prstGeom prst="rect">
            <a:avLst/>
          </a:prstGeom>
          <a:noFill/>
          <a:ln w="0">
            <a:noFill/>
          </a:ln>
        </p:spPr>
        <p:txBody>
          <a:bodyPr>
            <a:normAutofit fontScale="40741"/>
          </a:bodyPr>
          <a:lstStyle/>
          <a:p>
            <a:pPr>
              <a:defRPr sz="675" b="1" i="0">
                <a:solidFill>
                  <a:srgbClr val="65726B"/>
                </a:solidFill>
                <a:latin typeface="Arial"/>
                <a:ea typeface="Arial"/>
                <a:cs typeface="Arial"/>
              </a:defRPr>
            </a:pPr>
            <a:r>
              <a:rPr sz="675" b="1" i="0">
                <a:solidFill>
                  <a:srgbClr val="65726B"/>
                </a:solidFill>
                <a:latin typeface="Arial"/>
                <a:ea typeface="Arial"/>
                <a:cs typeface="Arial"/>
              </a:rPr>
              <a:t>UMWELT / LEBENDIGES SYSTEM    DMYTRO HLUKH    2026</a:t>
            </a:r>
          </a:p>
        </p:txBody>
      </p:sp>
      <p:sp>
        <p:nvSpPr>
          <p:cNvPr id="12" name="Прямоугольник 11">
            <a:extLst>
              <a:ext uri="{FF2B5EF4-FFF2-40B4-BE49-F238E27FC236}">
                <a16:creationId xmlns:a16="http://schemas.microsoft.com/office/drawing/2014/main" id="{C6CD9D06-F60C-4B61-881B-92609802D011}"/>
              </a:ext>
            </a:extLst>
          </p:cNvPr>
          <p:cNvSpPr>
            <a:spLocks noGrp="1"/>
          </p:cNvSpPr>
          <p:nvPr/>
        </p:nvSpPr>
        <p:spPr>
          <a:xfrm>
            <a:off x="11201400" y="6553200"/>
            <a:ext cx="457200" cy="133350"/>
          </a:xfrm>
          <a:prstGeom prst="rect">
            <a:avLst/>
          </a:prstGeom>
          <a:noFill/>
          <a:ln w="0">
            <a:noFill/>
          </a:ln>
        </p:spPr>
        <p:txBody>
          <a:bodyPr>
            <a:normAutofit fontScale="40741"/>
          </a:bodyPr>
          <a:lstStyle/>
          <a:p>
            <a:pPr>
              <a:defRPr sz="675" b="1" i="0">
                <a:solidFill>
                  <a:srgbClr val="65726B"/>
                </a:solidFill>
                <a:latin typeface="Arial"/>
                <a:ea typeface="Arial"/>
                <a:cs typeface="Arial"/>
              </a:defRPr>
            </a:pPr>
            <a:r>
              <a:rPr sz="675" b="1" i="0">
                <a:solidFill>
                  <a:srgbClr val="65726B"/>
                </a:solidFill>
                <a:latin typeface="Arial"/>
                <a:ea typeface="Arial"/>
                <a:cs typeface="Arial"/>
              </a:rPr>
              <a:t>02</a:t>
            </a:r>
          </a:p>
        </p:txBody>
      </p:sp>
    </p:spTree>
    <p:extLst>
      <p:ext uri="{BB962C8B-B14F-4D97-AF65-F5344CB8AC3E}">
        <p14:creationId xmlns:p14="http://schemas.microsoft.com/office/powerpoint/2010/main" val="1237059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EFE5"/>
        </a:solidFill>
        <a:effectLst/>
      </p:bgPr>
    </p:bg>
    <p:spTree>
      <p:nvGrpSpPr>
        <p:cNvPr id="1" name=""/>
        <p:cNvGrpSpPr/>
        <p:nvPr/>
      </p:nvGrpSpPr>
      <p:grpSpPr>
        <a:xfrm>
          <a:off x="0" y="0"/>
          <a:ext cx="0" cy="0"/>
          <a:chOff x="0" y="0"/>
          <a:chExt cx="0" cy="0"/>
        </a:xfrm>
      </p:grpSpPr>
      <p:pic>
        <p:nvPicPr>
          <p:cNvPr id="13" name="Рисунок 12"/>
          <p:cNvPicPr>
            <a:picLocks noChangeAspect="1"/>
          </p:cNvPicPr>
          <p:nvPr/>
        </p:nvPicPr>
        <p:blipFill>
          <a:blip r:embed="rId3"/>
          <a:stretch/>
        </p:blipFill>
        <p:spPr>
          <a:xfrm>
            <a:off x="0" y="0"/>
            <a:ext cx="6191250" cy="6858000"/>
          </a:xfrm>
          <a:prstGeom prst="rect">
            <a:avLst/>
          </a:prstGeom>
        </p:spPr>
      </p:pic>
      <p:sp>
        <p:nvSpPr>
          <p:cNvPr id="2" name="Прямоугольник 1">
            <a:extLst>
              <a:ext uri="{FF2B5EF4-FFF2-40B4-BE49-F238E27FC236}">
                <a16:creationId xmlns:a16="http://schemas.microsoft.com/office/drawing/2014/main" id="{96059070-2969-4166-AD86-D9968532227A}"/>
              </a:ext>
            </a:extLst>
          </p:cNvPr>
          <p:cNvSpPr>
            <a:spLocks noGrp="1"/>
          </p:cNvSpPr>
          <p:nvPr/>
        </p:nvSpPr>
        <p:spPr>
          <a:xfrm>
            <a:off x="6191250" y="0"/>
            <a:ext cx="6000750" cy="6858000"/>
          </a:xfrm>
          <a:prstGeom prst="rect">
            <a:avLst/>
          </a:prstGeom>
          <a:solidFill>
            <a:srgbClr val="F3EFE5"/>
          </a:solidFill>
          <a:ln w="0">
            <a:noFill/>
          </a:ln>
        </p:spPr>
        <p:txBody>
          <a:bodyPr/>
          <a:lstStyle/>
          <a:p>
            <a:endParaRPr lang="ru-CH"/>
          </a:p>
        </p:txBody>
      </p:sp>
      <p:sp>
        <p:nvSpPr>
          <p:cNvPr id="3" name="Прямоугольник 2">
            <a:extLst>
              <a:ext uri="{FF2B5EF4-FFF2-40B4-BE49-F238E27FC236}">
                <a16:creationId xmlns:a16="http://schemas.microsoft.com/office/drawing/2014/main" id="{E8CC3B44-FB2C-491D-B4BD-24EE17922CEC}"/>
              </a:ext>
            </a:extLst>
          </p:cNvPr>
          <p:cNvSpPr>
            <a:spLocks noGrp="1"/>
          </p:cNvSpPr>
          <p:nvPr/>
        </p:nvSpPr>
        <p:spPr>
          <a:xfrm>
            <a:off x="6705600" y="723900"/>
            <a:ext cx="4762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01 / IRRITATION</a:t>
            </a:r>
          </a:p>
        </p:txBody>
      </p:sp>
      <p:sp>
        <p:nvSpPr>
          <p:cNvPr id="4" name="Прямоугольник 3">
            <a:extLst>
              <a:ext uri="{FF2B5EF4-FFF2-40B4-BE49-F238E27FC236}">
                <a16:creationId xmlns:a16="http://schemas.microsoft.com/office/drawing/2014/main" id="{24297286-64F2-4226-8AA9-E178D7113D3A}"/>
              </a:ext>
            </a:extLst>
          </p:cNvPr>
          <p:cNvSpPr>
            <a:spLocks noGrp="1"/>
          </p:cNvSpPr>
          <p:nvPr/>
        </p:nvSpPr>
        <p:spPr>
          <a:xfrm>
            <a:off x="6667500" y="1123950"/>
            <a:ext cx="4762500" cy="1695450"/>
          </a:xfrm>
          <a:prstGeom prst="rect">
            <a:avLst/>
          </a:prstGeom>
          <a:noFill/>
          <a:ln w="0">
            <a:noFill/>
          </a:ln>
        </p:spPr>
        <p:txBody>
          <a:bodyPr>
            <a:normAutofit/>
          </a:bodyPr>
          <a:lstStyle/>
          <a:p>
            <a:pPr>
              <a:defRPr sz="3300" b="0" i="0">
                <a:solidFill>
                  <a:srgbClr val="10241D"/>
                </a:solidFill>
                <a:latin typeface="Georgia"/>
                <a:ea typeface="Georgia"/>
                <a:cs typeface="Georgia"/>
              </a:defRPr>
            </a:pPr>
            <a:r>
              <a:rPr sz="3300" b="0" i="0">
                <a:solidFill>
                  <a:srgbClr val="10241D"/>
                </a:solidFill>
                <a:latin typeface="Georgia"/>
                <a:ea typeface="Georgia"/>
                <a:cs typeface="Georgia"/>
              </a:rPr>
              <a:t>Gehört die Ameise zur Arbeit oder nur zum Raum?</a:t>
            </a:r>
          </a:p>
        </p:txBody>
      </p:sp>
      <p:sp>
        <p:nvSpPr>
          <p:cNvPr id="5" name="Прямоугольник 4">
            <a:extLst>
              <a:ext uri="{FF2B5EF4-FFF2-40B4-BE49-F238E27FC236}">
                <a16:creationId xmlns:a16="http://schemas.microsoft.com/office/drawing/2014/main" id="{691C319D-A849-4667-A372-BC63FF208770}"/>
              </a:ext>
            </a:extLst>
          </p:cNvPr>
          <p:cNvSpPr>
            <a:spLocks noGrp="1"/>
          </p:cNvSpPr>
          <p:nvPr/>
        </p:nvSpPr>
        <p:spPr>
          <a:xfrm>
            <a:off x="6705600" y="3238500"/>
            <a:ext cx="2095500" cy="190500"/>
          </a:xfrm>
          <a:prstGeom prst="rect">
            <a:avLst/>
          </a:prstGeom>
          <a:noFill/>
          <a:ln w="0">
            <a:noFill/>
          </a:ln>
        </p:spPr>
        <p:txBody>
          <a:bodyPr>
            <a:normAutofit fontScale="61905"/>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ERSTE REAKTION</a:t>
            </a:r>
          </a:p>
        </p:txBody>
      </p:sp>
      <p:sp>
        <p:nvSpPr>
          <p:cNvPr id="6" name="Прямоугольник 5">
            <a:extLst>
              <a:ext uri="{FF2B5EF4-FFF2-40B4-BE49-F238E27FC236}">
                <a16:creationId xmlns:a16="http://schemas.microsoft.com/office/drawing/2014/main" id="{5B597502-8D32-4E4C-803D-196119896004}"/>
              </a:ext>
            </a:extLst>
          </p:cNvPr>
          <p:cNvSpPr>
            <a:spLocks noGrp="1"/>
          </p:cNvSpPr>
          <p:nvPr/>
        </p:nvSpPr>
        <p:spPr>
          <a:xfrm>
            <a:off x="6705600" y="3505200"/>
            <a:ext cx="4191000" cy="323850"/>
          </a:xfrm>
          <a:prstGeom prst="rect">
            <a:avLst/>
          </a:prstGeom>
          <a:noFill/>
          <a:ln w="0">
            <a:noFill/>
          </a:ln>
        </p:spPr>
        <p:txBody>
          <a:bodyPr>
            <a:normAutofit fontScale="84722"/>
          </a:bodyPr>
          <a:lstStyle/>
          <a:p>
            <a:pPr>
              <a:defRPr sz="1800" b="0" i="0">
                <a:solidFill>
                  <a:srgbClr val="10241D"/>
                </a:solidFill>
                <a:latin typeface="Arial"/>
                <a:ea typeface="Arial"/>
                <a:cs typeface="Arial"/>
              </a:defRPr>
            </a:pPr>
            <a:r>
              <a:rPr sz="1800" b="0" i="0">
                <a:solidFill>
                  <a:srgbClr val="10241D"/>
                </a:solidFill>
                <a:latin typeface="Arial"/>
                <a:ea typeface="Arial"/>
                <a:cs typeface="Arial"/>
              </a:rPr>
              <a:t>Eine zufällige Störung</a:t>
            </a:r>
          </a:p>
        </p:txBody>
      </p:sp>
      <p:sp>
        <p:nvSpPr>
          <p:cNvPr id="7" name="Прямоугольник 6">
            <a:extLst>
              <a:ext uri="{FF2B5EF4-FFF2-40B4-BE49-F238E27FC236}">
                <a16:creationId xmlns:a16="http://schemas.microsoft.com/office/drawing/2014/main" id="{29EBE44A-23EC-42B1-80A2-B79C90C74C9B}"/>
              </a:ext>
            </a:extLst>
          </p:cNvPr>
          <p:cNvSpPr>
            <a:spLocks noGrp="1"/>
          </p:cNvSpPr>
          <p:nvPr/>
        </p:nvSpPr>
        <p:spPr>
          <a:xfrm>
            <a:off x="6705600" y="4171950"/>
            <a:ext cx="2095500" cy="190500"/>
          </a:xfrm>
          <a:prstGeom prst="rect">
            <a:avLst/>
          </a:prstGeom>
          <a:noFill/>
          <a:ln w="0">
            <a:noFill/>
          </a:ln>
        </p:spPr>
        <p:txBody>
          <a:bodyPr>
            <a:normAutofit fontScale="61905"/>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ZWEITE REAKTION</a:t>
            </a:r>
          </a:p>
        </p:txBody>
      </p:sp>
      <p:sp>
        <p:nvSpPr>
          <p:cNvPr id="8" name="Прямоугольник 7">
            <a:extLst>
              <a:ext uri="{FF2B5EF4-FFF2-40B4-BE49-F238E27FC236}">
                <a16:creationId xmlns:a16="http://schemas.microsoft.com/office/drawing/2014/main" id="{E73B0A4D-1265-43B5-AA9E-E24478B41FDC}"/>
              </a:ext>
            </a:extLst>
          </p:cNvPr>
          <p:cNvSpPr>
            <a:spLocks noGrp="1"/>
          </p:cNvSpPr>
          <p:nvPr/>
        </p:nvSpPr>
        <p:spPr>
          <a:xfrm>
            <a:off x="6705600" y="4438650"/>
            <a:ext cx="4286250" cy="571500"/>
          </a:xfrm>
          <a:prstGeom prst="rect">
            <a:avLst/>
          </a:prstGeom>
          <a:noFill/>
          <a:ln w="0">
            <a:noFill/>
          </a:ln>
        </p:spPr>
        <p:txBody>
          <a:bodyPr>
            <a:normAutofit/>
          </a:bodyPr>
          <a:lstStyle/>
          <a:p>
            <a:pPr>
              <a:defRPr sz="1800" b="0" i="0">
                <a:solidFill>
                  <a:srgbClr val="10241D"/>
                </a:solidFill>
                <a:latin typeface="Arial"/>
                <a:ea typeface="Arial"/>
                <a:cs typeface="Arial"/>
              </a:defRPr>
            </a:pPr>
            <a:r>
              <a:rPr sz="1800" b="0" i="0">
                <a:solidFill>
                  <a:srgbClr val="10241D"/>
                </a:solidFill>
                <a:latin typeface="Arial"/>
                <a:ea typeface="Arial"/>
                <a:cs typeface="Arial"/>
              </a:rPr>
              <a:t>Unsicherheit über Werk und Umgebung</a:t>
            </a:r>
          </a:p>
        </p:txBody>
      </p:sp>
      <p:sp>
        <p:nvSpPr>
          <p:cNvPr id="9" name="Прямоугольник 8">
            <a:extLst>
              <a:ext uri="{FF2B5EF4-FFF2-40B4-BE49-F238E27FC236}">
                <a16:creationId xmlns:a16="http://schemas.microsoft.com/office/drawing/2014/main" id="{C194C054-3840-4AAD-991D-8D399B462F73}"/>
              </a:ext>
            </a:extLst>
          </p:cNvPr>
          <p:cNvSpPr>
            <a:spLocks noGrp="1"/>
          </p:cNvSpPr>
          <p:nvPr/>
        </p:nvSpPr>
        <p:spPr>
          <a:xfrm>
            <a:off x="6705600" y="5429250"/>
            <a:ext cx="4000500" cy="28575"/>
          </a:xfrm>
          <a:prstGeom prst="rect">
            <a:avLst/>
          </a:prstGeom>
          <a:solidFill>
            <a:srgbClr val="D6FF3F"/>
          </a:solidFill>
          <a:ln w="0">
            <a:noFill/>
          </a:ln>
        </p:spPr>
        <p:txBody>
          <a:bodyPr/>
          <a:lstStyle/>
          <a:p>
            <a:endParaRPr lang="ru-CH"/>
          </a:p>
        </p:txBody>
      </p:sp>
      <p:sp>
        <p:nvSpPr>
          <p:cNvPr id="10" name="Прямоугольник 9">
            <a:extLst>
              <a:ext uri="{FF2B5EF4-FFF2-40B4-BE49-F238E27FC236}">
                <a16:creationId xmlns:a16="http://schemas.microsoft.com/office/drawing/2014/main" id="{8A3D06A9-2131-4582-871A-720ADF9E2732}"/>
              </a:ext>
            </a:extLst>
          </p:cNvPr>
          <p:cNvSpPr>
            <a:spLocks noGrp="1"/>
          </p:cNvSpPr>
          <p:nvPr/>
        </p:nvSpPr>
        <p:spPr>
          <a:xfrm>
            <a:off x="6705600" y="5657850"/>
            <a:ext cx="4286250" cy="552450"/>
          </a:xfrm>
          <a:prstGeom prst="rect">
            <a:avLst/>
          </a:prstGeom>
          <a:noFill/>
          <a:ln w="0">
            <a:noFill/>
          </a:ln>
        </p:spPr>
        <p:txBody>
          <a:bodyPr>
            <a:normAutofit fontScale="74691"/>
          </a:bodyPr>
          <a:lstStyle/>
          <a:p>
            <a:pPr>
              <a:defRPr sz="2025" b="0" i="1">
                <a:solidFill>
                  <a:srgbClr val="10241D"/>
                </a:solidFill>
                <a:latin typeface="Georgia"/>
                <a:ea typeface="Georgia"/>
                <a:cs typeface="Georgia"/>
              </a:defRPr>
            </a:pPr>
            <a:r>
              <a:rPr sz="2025" b="0" i="1">
                <a:solidFill>
                  <a:srgbClr val="10241D"/>
                </a:solidFill>
                <a:latin typeface="Georgia"/>
                <a:ea typeface="Georgia"/>
                <a:cs typeface="Georgia"/>
              </a:rPr>
              <a:t>Diese Unsicherheit verändert meine Aufmerksamkeit.</a:t>
            </a:r>
          </a:p>
        </p:txBody>
      </p:sp>
      <p:sp>
        <p:nvSpPr>
          <p:cNvPr id="11" name="Прямоугольник 10">
            <a:extLst>
              <a:ext uri="{FF2B5EF4-FFF2-40B4-BE49-F238E27FC236}">
                <a16:creationId xmlns:a16="http://schemas.microsoft.com/office/drawing/2014/main" id="{2A7C8D14-39D1-4797-B153-F5E353399778}"/>
              </a:ext>
            </a:extLst>
          </p:cNvPr>
          <p:cNvSpPr>
            <a:spLocks noGrp="1"/>
          </p:cNvSpPr>
          <p:nvPr/>
        </p:nvSpPr>
        <p:spPr>
          <a:xfrm>
            <a:off x="533400" y="6553200"/>
            <a:ext cx="7239000" cy="133350"/>
          </a:xfrm>
          <a:prstGeom prst="rect">
            <a:avLst/>
          </a:prstGeom>
          <a:noFill/>
          <a:ln w="0">
            <a:noFill/>
          </a:ln>
        </p:spPr>
        <p:txBody>
          <a:bodyPr>
            <a:normAutofit fontScale="40741"/>
          </a:bodyPr>
          <a:lstStyle/>
          <a:p>
            <a:pPr>
              <a:defRPr sz="675" b="1" i="0">
                <a:solidFill>
                  <a:srgbClr val="65726B"/>
                </a:solidFill>
                <a:latin typeface="Arial"/>
                <a:ea typeface="Arial"/>
                <a:cs typeface="Arial"/>
              </a:defRPr>
            </a:pPr>
            <a:r>
              <a:rPr sz="675" b="1" i="0">
                <a:solidFill>
                  <a:srgbClr val="65726B"/>
                </a:solidFill>
                <a:latin typeface="Arial"/>
                <a:ea typeface="Arial"/>
                <a:cs typeface="Arial"/>
              </a:rPr>
              <a:t>UMWELT / LEBENDIGES SYSTEM    DMYTRO HLUKH    2026</a:t>
            </a:r>
          </a:p>
        </p:txBody>
      </p:sp>
      <p:sp>
        <p:nvSpPr>
          <p:cNvPr id="12" name="Прямоугольник 11">
            <a:extLst>
              <a:ext uri="{FF2B5EF4-FFF2-40B4-BE49-F238E27FC236}">
                <a16:creationId xmlns:a16="http://schemas.microsoft.com/office/drawing/2014/main" id="{F17B5BB1-8E4E-4545-BCB2-A866FF3648BE}"/>
              </a:ext>
            </a:extLst>
          </p:cNvPr>
          <p:cNvSpPr>
            <a:spLocks noGrp="1"/>
          </p:cNvSpPr>
          <p:nvPr/>
        </p:nvSpPr>
        <p:spPr>
          <a:xfrm>
            <a:off x="11201400" y="6553200"/>
            <a:ext cx="457200" cy="133350"/>
          </a:xfrm>
          <a:prstGeom prst="rect">
            <a:avLst/>
          </a:prstGeom>
          <a:noFill/>
          <a:ln w="0">
            <a:noFill/>
          </a:ln>
        </p:spPr>
        <p:txBody>
          <a:bodyPr>
            <a:normAutofit fontScale="40741"/>
          </a:bodyPr>
          <a:lstStyle/>
          <a:p>
            <a:pPr>
              <a:defRPr sz="675" b="1" i="0">
                <a:solidFill>
                  <a:srgbClr val="65726B"/>
                </a:solidFill>
                <a:latin typeface="Arial"/>
                <a:ea typeface="Arial"/>
                <a:cs typeface="Arial"/>
              </a:defRPr>
            </a:pPr>
            <a:r>
              <a:rPr sz="675" b="1" i="0">
                <a:solidFill>
                  <a:srgbClr val="65726B"/>
                </a:solidFill>
                <a:latin typeface="Arial"/>
                <a:ea typeface="Arial"/>
                <a:cs typeface="Arial"/>
              </a:rPr>
              <a:t>03</a:t>
            </a:r>
          </a:p>
        </p:txBody>
      </p:sp>
    </p:spTree>
    <p:extLst>
      <p:ext uri="{BB962C8B-B14F-4D97-AF65-F5344CB8AC3E}">
        <p14:creationId xmlns:p14="http://schemas.microsoft.com/office/powerpoint/2010/main" val="1745205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FE5"/>
        </a:solidFill>
        <a:effectLst/>
      </p:bgPr>
    </p:bg>
    <p:spTree>
      <p:nvGrpSpPr>
        <p:cNvPr id="1" name=""/>
        <p:cNvGrpSpPr/>
        <p:nvPr/>
      </p:nvGrpSpPr>
      <p:grpSpPr>
        <a:xfrm>
          <a:off x="0" y="0"/>
          <a:ext cx="0" cy="0"/>
          <a:chOff x="0" y="0"/>
          <a:chExt cx="0" cy="0"/>
        </a:xfrm>
      </p:grpSpPr>
      <p:sp>
        <p:nvSpPr>
          <p:cNvPr id="16" name="Прямоугольник 15">
            <a:extLst>
              <a:ext uri="{FF2B5EF4-FFF2-40B4-BE49-F238E27FC236}">
                <a16:creationId xmlns:a16="http://schemas.microsoft.com/office/drawing/2014/main" id="{1F865ADB-2A82-4AB3-90A6-CDC0D31F1A6A}"/>
              </a:ext>
            </a:extLst>
          </p:cNvPr>
          <p:cNvSpPr>
            <a:spLocks noGrp="1"/>
          </p:cNvSpPr>
          <p:nvPr/>
        </p:nvSpPr>
        <p:spPr>
          <a:xfrm>
            <a:off x="533400" y="361950"/>
            <a:ext cx="4762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02 / BEOBACHTUNG</a:t>
            </a:r>
          </a:p>
        </p:txBody>
      </p:sp>
      <p:sp>
        <p:nvSpPr>
          <p:cNvPr id="2" name="Прямоугольник 1">
            <a:extLst>
              <a:ext uri="{FF2B5EF4-FFF2-40B4-BE49-F238E27FC236}">
                <a16:creationId xmlns:a16="http://schemas.microsoft.com/office/drawing/2014/main" id="{0A1A7241-8EE9-461D-B272-E2B45FDF1764}"/>
              </a:ext>
            </a:extLst>
          </p:cNvPr>
          <p:cNvSpPr>
            <a:spLocks noGrp="1"/>
          </p:cNvSpPr>
          <p:nvPr/>
        </p:nvSpPr>
        <p:spPr>
          <a:xfrm>
            <a:off x="533400" y="666750"/>
            <a:ext cx="10668000" cy="571500"/>
          </a:xfrm>
          <a:prstGeom prst="rect">
            <a:avLst/>
          </a:prstGeom>
          <a:noFill/>
          <a:ln w="0">
            <a:noFill/>
          </a:ln>
        </p:spPr>
        <p:txBody>
          <a:bodyPr>
            <a:normAutofit fontScale="91304"/>
          </a:bodyPr>
          <a:lstStyle/>
          <a:p>
            <a:pPr>
              <a:defRPr sz="3450" b="0" i="0">
                <a:solidFill>
                  <a:srgbClr val="10241D"/>
                </a:solidFill>
                <a:latin typeface="Georgia"/>
                <a:ea typeface="Georgia"/>
                <a:cs typeface="Georgia"/>
              </a:defRPr>
            </a:pPr>
            <a:r>
              <a:rPr sz="3450" b="0" i="0">
                <a:solidFill>
                  <a:srgbClr val="10241D"/>
                </a:solidFill>
                <a:latin typeface="Georgia"/>
                <a:ea typeface="Georgia"/>
                <a:cs typeface="Georgia"/>
              </a:rPr>
              <a:t>Die Aufmerksamkeit verschiebt sich</a:t>
            </a:r>
          </a:p>
        </p:txBody>
      </p:sp>
      <p:sp>
        <p:nvSpPr>
          <p:cNvPr id="3" name="Прямоугольник 2">
            <a:extLst>
              <a:ext uri="{FF2B5EF4-FFF2-40B4-BE49-F238E27FC236}">
                <a16:creationId xmlns:a16="http://schemas.microsoft.com/office/drawing/2014/main" id="{CBA2A120-CFC9-4C07-AB20-4647F7E93693}"/>
              </a:ext>
            </a:extLst>
          </p:cNvPr>
          <p:cNvSpPr>
            <a:spLocks noGrp="1"/>
          </p:cNvSpPr>
          <p:nvPr/>
        </p:nvSpPr>
        <p:spPr>
          <a:xfrm>
            <a:off x="533400" y="1466850"/>
            <a:ext cx="2857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BEWEGUNG</a:t>
            </a:r>
          </a:p>
        </p:txBody>
      </p:sp>
      <p:pic>
        <p:nvPicPr>
          <p:cNvPr id="19" name="Рисунок 18"/>
          <p:cNvPicPr>
            <a:picLocks noChangeAspect="1"/>
          </p:cNvPicPr>
          <p:nvPr/>
        </p:nvPicPr>
        <p:blipFill>
          <a:blip r:embed="rId3"/>
          <a:srcRect l="7599" r="7599"/>
          <a:stretch>
            <a:fillRect/>
          </a:stretch>
        </p:blipFill>
        <p:spPr>
          <a:xfrm>
            <a:off x="533400" y="1752600"/>
            <a:ext cx="3333750" cy="2952750"/>
          </a:xfrm>
          <a:prstGeom prst="rect">
            <a:avLst/>
          </a:prstGeom>
        </p:spPr>
      </p:pic>
      <p:sp>
        <p:nvSpPr>
          <p:cNvPr id="5" name="Прямоугольник 4">
            <a:extLst>
              <a:ext uri="{FF2B5EF4-FFF2-40B4-BE49-F238E27FC236}">
                <a16:creationId xmlns:a16="http://schemas.microsoft.com/office/drawing/2014/main" id="{4612F200-6215-4061-8787-C1363801E10E}"/>
              </a:ext>
            </a:extLst>
          </p:cNvPr>
          <p:cNvSpPr>
            <a:spLocks noGrp="1"/>
          </p:cNvSpPr>
          <p:nvPr/>
        </p:nvSpPr>
        <p:spPr>
          <a:xfrm>
            <a:off x="533400" y="4895850"/>
            <a:ext cx="3333750" cy="533400"/>
          </a:xfrm>
          <a:prstGeom prst="rect">
            <a:avLst/>
          </a:prstGeom>
          <a:noFill/>
          <a:ln w="0">
            <a:noFill/>
          </a:ln>
        </p:spPr>
        <p:txBody>
          <a:bodyPr>
            <a:normAutofit/>
          </a:bodyPr>
          <a:lstStyle/>
          <a:p>
            <a:pPr>
              <a:defRPr sz="1425" b="0" i="0">
                <a:solidFill>
                  <a:srgbClr val="10241D"/>
                </a:solidFill>
                <a:latin typeface="Arial"/>
                <a:ea typeface="Arial"/>
                <a:cs typeface="Arial"/>
              </a:defRPr>
            </a:pPr>
            <a:r>
              <a:rPr sz="1425" b="0" i="0">
                <a:solidFill>
                  <a:srgbClr val="10241D"/>
                </a:solidFill>
                <a:latin typeface="Arial"/>
                <a:ea typeface="Arial"/>
                <a:cs typeface="Arial"/>
              </a:rPr>
              <a:t>Ein zweites Insekt wird plötzlich wichtig.</a:t>
            </a:r>
          </a:p>
        </p:txBody>
      </p:sp>
      <p:sp>
        <p:nvSpPr>
          <p:cNvPr id="6" name="Прямоугольник 5">
            <a:extLst>
              <a:ext uri="{FF2B5EF4-FFF2-40B4-BE49-F238E27FC236}">
                <a16:creationId xmlns:a16="http://schemas.microsoft.com/office/drawing/2014/main" id="{4577CC5C-8B86-4D9A-BFA3-9700C01E98F3}"/>
              </a:ext>
            </a:extLst>
          </p:cNvPr>
          <p:cNvSpPr>
            <a:spLocks noGrp="1"/>
          </p:cNvSpPr>
          <p:nvPr/>
        </p:nvSpPr>
        <p:spPr>
          <a:xfrm>
            <a:off x="4267200" y="1466850"/>
            <a:ext cx="2857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STRUKTUR</a:t>
            </a:r>
          </a:p>
        </p:txBody>
      </p:sp>
      <p:pic>
        <p:nvPicPr>
          <p:cNvPr id="22" name="Рисунок 21"/>
          <p:cNvPicPr>
            <a:picLocks noChangeAspect="1"/>
          </p:cNvPicPr>
          <p:nvPr/>
        </p:nvPicPr>
        <p:blipFill>
          <a:blip r:embed="rId4"/>
          <a:srcRect l="7599" r="7599"/>
          <a:stretch>
            <a:fillRect/>
          </a:stretch>
        </p:blipFill>
        <p:spPr>
          <a:xfrm>
            <a:off x="4267200" y="1752600"/>
            <a:ext cx="3333750" cy="2952750"/>
          </a:xfrm>
          <a:prstGeom prst="rect">
            <a:avLst/>
          </a:prstGeom>
        </p:spPr>
      </p:pic>
      <p:sp>
        <p:nvSpPr>
          <p:cNvPr id="8" name="Прямоугольник 7">
            <a:extLst>
              <a:ext uri="{FF2B5EF4-FFF2-40B4-BE49-F238E27FC236}">
                <a16:creationId xmlns:a16="http://schemas.microsoft.com/office/drawing/2014/main" id="{D687A3AB-D4BB-4AFD-AB83-FA623E0D91CB}"/>
              </a:ext>
            </a:extLst>
          </p:cNvPr>
          <p:cNvSpPr>
            <a:spLocks noGrp="1"/>
          </p:cNvSpPr>
          <p:nvPr/>
        </p:nvSpPr>
        <p:spPr>
          <a:xfrm>
            <a:off x="4267200" y="4895850"/>
            <a:ext cx="3333750" cy="533400"/>
          </a:xfrm>
          <a:prstGeom prst="rect">
            <a:avLst/>
          </a:prstGeom>
          <a:noFill/>
          <a:ln w="0">
            <a:noFill/>
          </a:ln>
        </p:spPr>
        <p:txBody>
          <a:bodyPr>
            <a:normAutofit/>
          </a:bodyPr>
          <a:lstStyle/>
          <a:p>
            <a:pPr>
              <a:defRPr sz="1425" b="0" i="0">
                <a:solidFill>
                  <a:srgbClr val="10241D"/>
                </a:solidFill>
                <a:latin typeface="Arial"/>
                <a:ea typeface="Arial"/>
                <a:cs typeface="Arial"/>
              </a:defRPr>
            </a:pPr>
            <a:r>
              <a:rPr sz="1425" b="0" i="0">
                <a:solidFill>
                  <a:srgbClr val="10241D"/>
                </a:solidFill>
                <a:latin typeface="Arial"/>
                <a:ea typeface="Arial"/>
                <a:cs typeface="Arial"/>
              </a:rPr>
              <a:t>Gebaut und gleichzeitig fast gewachsen.</a:t>
            </a:r>
          </a:p>
        </p:txBody>
      </p:sp>
      <p:sp>
        <p:nvSpPr>
          <p:cNvPr id="9" name="Прямоугольник 8">
            <a:extLst>
              <a:ext uri="{FF2B5EF4-FFF2-40B4-BE49-F238E27FC236}">
                <a16:creationId xmlns:a16="http://schemas.microsoft.com/office/drawing/2014/main" id="{5AF9A826-3D33-4531-9068-B48EDE54E436}"/>
              </a:ext>
            </a:extLst>
          </p:cNvPr>
          <p:cNvSpPr>
            <a:spLocks noGrp="1"/>
          </p:cNvSpPr>
          <p:nvPr/>
        </p:nvSpPr>
        <p:spPr>
          <a:xfrm>
            <a:off x="8001000" y="1466850"/>
            <a:ext cx="2857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FARBE</a:t>
            </a:r>
          </a:p>
        </p:txBody>
      </p:sp>
      <p:pic>
        <p:nvPicPr>
          <p:cNvPr id="25" name="Рисунок 24"/>
          <p:cNvPicPr>
            <a:picLocks noChangeAspect="1"/>
          </p:cNvPicPr>
          <p:nvPr/>
        </p:nvPicPr>
        <p:blipFill>
          <a:blip r:embed="rId5"/>
          <a:srcRect l="7599" r="7599"/>
          <a:stretch>
            <a:fillRect/>
          </a:stretch>
        </p:blipFill>
        <p:spPr>
          <a:xfrm>
            <a:off x="8001000" y="1752600"/>
            <a:ext cx="3333750" cy="2952750"/>
          </a:xfrm>
          <a:prstGeom prst="rect">
            <a:avLst/>
          </a:prstGeom>
        </p:spPr>
      </p:pic>
      <p:sp>
        <p:nvSpPr>
          <p:cNvPr id="11" name="Прямоугольник 10">
            <a:extLst>
              <a:ext uri="{FF2B5EF4-FFF2-40B4-BE49-F238E27FC236}">
                <a16:creationId xmlns:a16="http://schemas.microsoft.com/office/drawing/2014/main" id="{CA9F450D-BEA4-4509-B189-8BA44DBF71D3}"/>
              </a:ext>
            </a:extLst>
          </p:cNvPr>
          <p:cNvSpPr>
            <a:spLocks noGrp="1"/>
          </p:cNvSpPr>
          <p:nvPr/>
        </p:nvSpPr>
        <p:spPr>
          <a:xfrm>
            <a:off x="8001000" y="4895850"/>
            <a:ext cx="3333750" cy="533400"/>
          </a:xfrm>
          <a:prstGeom prst="rect">
            <a:avLst/>
          </a:prstGeom>
          <a:noFill/>
          <a:ln w="0">
            <a:noFill/>
          </a:ln>
        </p:spPr>
        <p:txBody>
          <a:bodyPr>
            <a:normAutofit/>
          </a:bodyPr>
          <a:lstStyle/>
          <a:p>
            <a:pPr>
              <a:defRPr sz="1425" b="0" i="0">
                <a:solidFill>
                  <a:srgbClr val="10241D"/>
                </a:solidFill>
                <a:latin typeface="Arial"/>
                <a:ea typeface="Arial"/>
                <a:cs typeface="Arial"/>
              </a:defRPr>
            </a:pPr>
            <a:r>
              <a:rPr sz="1425" b="0" i="0">
                <a:solidFill>
                  <a:srgbClr val="10241D"/>
                </a:solidFill>
                <a:latin typeface="Arial"/>
                <a:ea typeface="Arial"/>
                <a:cs typeface="Arial"/>
              </a:rPr>
              <a:t>Der Blick reagiert, bevor ich etwas erkläre.</a:t>
            </a:r>
          </a:p>
        </p:txBody>
      </p:sp>
      <p:sp>
        <p:nvSpPr>
          <p:cNvPr id="12" name="Прямоугольник 11">
            <a:extLst>
              <a:ext uri="{FF2B5EF4-FFF2-40B4-BE49-F238E27FC236}">
                <a16:creationId xmlns:a16="http://schemas.microsoft.com/office/drawing/2014/main" id="{DAF86C01-66DA-48E6-A3F9-9E44E004C4A3}"/>
              </a:ext>
            </a:extLst>
          </p:cNvPr>
          <p:cNvSpPr>
            <a:spLocks noGrp="1"/>
          </p:cNvSpPr>
          <p:nvPr/>
        </p:nvSpPr>
        <p:spPr>
          <a:xfrm>
            <a:off x="533400" y="5810250"/>
            <a:ext cx="11125200" cy="28575"/>
          </a:xfrm>
          <a:prstGeom prst="rect">
            <a:avLst/>
          </a:prstGeom>
          <a:solidFill>
            <a:srgbClr val="D6FF3F"/>
          </a:solidFill>
          <a:ln w="0">
            <a:noFill/>
          </a:ln>
        </p:spPr>
        <p:txBody>
          <a:bodyPr/>
          <a:lstStyle/>
          <a:p>
            <a:endParaRPr lang="ru-CH"/>
          </a:p>
        </p:txBody>
      </p:sp>
      <p:sp>
        <p:nvSpPr>
          <p:cNvPr id="13" name="Прямоугольник 12">
            <a:extLst>
              <a:ext uri="{FF2B5EF4-FFF2-40B4-BE49-F238E27FC236}">
                <a16:creationId xmlns:a16="http://schemas.microsoft.com/office/drawing/2014/main" id="{20CAA0D7-A7C2-448F-9591-EBCD366BA0DD}"/>
              </a:ext>
            </a:extLst>
          </p:cNvPr>
          <p:cNvSpPr>
            <a:spLocks noGrp="1"/>
          </p:cNvSpPr>
          <p:nvPr/>
        </p:nvSpPr>
        <p:spPr>
          <a:xfrm>
            <a:off x="533400" y="5981700"/>
            <a:ext cx="10572750" cy="381000"/>
          </a:xfrm>
          <a:prstGeom prst="rect">
            <a:avLst/>
          </a:prstGeom>
          <a:noFill/>
          <a:ln w="0">
            <a:noFill/>
          </a:ln>
        </p:spPr>
        <p:txBody>
          <a:bodyPr>
            <a:normAutofit fontScale="97436"/>
          </a:bodyPr>
          <a:lstStyle/>
          <a:p>
            <a:pPr>
              <a:defRPr sz="1950" b="0" i="0">
                <a:solidFill>
                  <a:srgbClr val="10241D"/>
                </a:solidFill>
                <a:latin typeface="Georgia"/>
                <a:ea typeface="Georgia"/>
                <a:cs typeface="Georgia"/>
              </a:defRPr>
            </a:pPr>
            <a:r>
              <a:rPr sz="1950" b="0" i="0">
                <a:solidFill>
                  <a:srgbClr val="10241D"/>
                </a:solidFill>
                <a:latin typeface="Georgia"/>
                <a:ea typeface="Georgia"/>
                <a:cs typeface="Georgia"/>
              </a:rPr>
              <a:t>Nach der Ameise werden kleine Bewegungen, gebaute Strukturen und starke Farben zu Spuren.</a:t>
            </a:r>
          </a:p>
        </p:txBody>
      </p:sp>
      <p:sp>
        <p:nvSpPr>
          <p:cNvPr id="14" name="Прямоугольник 13">
            <a:extLst>
              <a:ext uri="{FF2B5EF4-FFF2-40B4-BE49-F238E27FC236}">
                <a16:creationId xmlns:a16="http://schemas.microsoft.com/office/drawing/2014/main" id="{C11D8CBC-597A-41F9-865C-015476093B8C}"/>
              </a:ext>
            </a:extLst>
          </p:cNvPr>
          <p:cNvSpPr>
            <a:spLocks noGrp="1"/>
          </p:cNvSpPr>
          <p:nvPr/>
        </p:nvSpPr>
        <p:spPr>
          <a:xfrm>
            <a:off x="533400" y="6553200"/>
            <a:ext cx="7239000" cy="133350"/>
          </a:xfrm>
          <a:prstGeom prst="rect">
            <a:avLst/>
          </a:prstGeom>
          <a:noFill/>
          <a:ln w="0">
            <a:noFill/>
          </a:ln>
        </p:spPr>
        <p:txBody>
          <a:bodyPr>
            <a:normAutofit fontScale="40741"/>
          </a:bodyPr>
          <a:lstStyle/>
          <a:p>
            <a:pPr>
              <a:defRPr sz="675" b="1" i="0">
                <a:solidFill>
                  <a:srgbClr val="65726B"/>
                </a:solidFill>
                <a:latin typeface="Arial"/>
                <a:ea typeface="Arial"/>
                <a:cs typeface="Arial"/>
              </a:defRPr>
            </a:pPr>
            <a:r>
              <a:rPr sz="675" b="1" i="0">
                <a:solidFill>
                  <a:srgbClr val="65726B"/>
                </a:solidFill>
                <a:latin typeface="Arial"/>
                <a:ea typeface="Arial"/>
                <a:cs typeface="Arial"/>
              </a:rPr>
              <a:t>UMWELT / LEBENDIGES SYSTEM    DMYTRO HLUKH    2026</a:t>
            </a:r>
          </a:p>
        </p:txBody>
      </p:sp>
      <p:sp>
        <p:nvSpPr>
          <p:cNvPr id="15" name="Прямоугольник 14">
            <a:extLst>
              <a:ext uri="{FF2B5EF4-FFF2-40B4-BE49-F238E27FC236}">
                <a16:creationId xmlns:a16="http://schemas.microsoft.com/office/drawing/2014/main" id="{C5068F23-8ADE-4C65-A482-D0C169E23B43}"/>
              </a:ext>
            </a:extLst>
          </p:cNvPr>
          <p:cNvSpPr>
            <a:spLocks noGrp="1"/>
          </p:cNvSpPr>
          <p:nvPr/>
        </p:nvSpPr>
        <p:spPr>
          <a:xfrm>
            <a:off x="11201400" y="6553200"/>
            <a:ext cx="457200" cy="133350"/>
          </a:xfrm>
          <a:prstGeom prst="rect">
            <a:avLst/>
          </a:prstGeom>
          <a:noFill/>
          <a:ln w="0">
            <a:noFill/>
          </a:ln>
        </p:spPr>
        <p:txBody>
          <a:bodyPr>
            <a:normAutofit fontScale="40741"/>
          </a:bodyPr>
          <a:lstStyle/>
          <a:p>
            <a:pPr>
              <a:defRPr sz="675" b="1" i="0">
                <a:solidFill>
                  <a:srgbClr val="65726B"/>
                </a:solidFill>
                <a:latin typeface="Arial"/>
                <a:ea typeface="Arial"/>
                <a:cs typeface="Arial"/>
              </a:defRPr>
            </a:pPr>
            <a:r>
              <a:rPr sz="675" b="1" i="0">
                <a:solidFill>
                  <a:srgbClr val="65726B"/>
                </a:solidFill>
                <a:latin typeface="Arial"/>
                <a:ea typeface="Arial"/>
                <a:cs typeface="Arial"/>
              </a:rPr>
              <a:t>04</a:t>
            </a:r>
          </a:p>
        </p:txBody>
      </p:sp>
    </p:spTree>
    <p:extLst>
      <p:ext uri="{BB962C8B-B14F-4D97-AF65-F5344CB8AC3E}">
        <p14:creationId xmlns:p14="http://schemas.microsoft.com/office/powerpoint/2010/main" val="280057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41D"/>
        </a:solidFill>
        <a:effectLst/>
      </p:bgPr>
    </p:bg>
    <p:spTree>
      <p:nvGrpSpPr>
        <p:cNvPr id="1" name=""/>
        <p:cNvGrpSpPr/>
        <p:nvPr/>
      </p:nvGrpSpPr>
      <p:grpSpPr>
        <a:xfrm>
          <a:off x="0" y="0"/>
          <a:ext cx="0" cy="0"/>
          <a:chOff x="0" y="0"/>
          <a:chExt cx="0" cy="0"/>
        </a:xfrm>
      </p:grpSpPr>
      <p:sp>
        <p:nvSpPr>
          <p:cNvPr id="18" name="Прямоугольник 17">
            <a:extLst>
              <a:ext uri="{FF2B5EF4-FFF2-40B4-BE49-F238E27FC236}">
                <a16:creationId xmlns:a16="http://schemas.microsoft.com/office/drawing/2014/main" id="{02ACE869-3A71-4023-9947-CDBC006E4756}"/>
              </a:ext>
            </a:extLst>
          </p:cNvPr>
          <p:cNvSpPr>
            <a:spLocks noGrp="1"/>
          </p:cNvSpPr>
          <p:nvPr/>
        </p:nvSpPr>
        <p:spPr>
          <a:xfrm>
            <a:off x="533400" y="361950"/>
            <a:ext cx="4762500" cy="209550"/>
          </a:xfrm>
          <a:prstGeom prst="rect">
            <a:avLst/>
          </a:prstGeom>
          <a:noFill/>
          <a:ln w="0">
            <a:noFill/>
          </a:ln>
        </p:spPr>
        <p:txBody>
          <a:bodyPr>
            <a:normAutofit fontScale="73809"/>
          </a:bodyPr>
          <a:lstStyle/>
          <a:p>
            <a:pPr>
              <a:defRPr sz="1050" b="1" i="0">
                <a:solidFill>
                  <a:srgbClr val="D6FF3F"/>
                </a:solidFill>
                <a:latin typeface="Arial"/>
                <a:ea typeface="Arial"/>
                <a:cs typeface="Arial"/>
              </a:defRPr>
            </a:pPr>
            <a:r>
              <a:rPr sz="1050" b="1" i="0">
                <a:solidFill>
                  <a:srgbClr val="D6FF3F"/>
                </a:solidFill>
                <a:latin typeface="Arial"/>
                <a:ea typeface="Arial"/>
                <a:cs typeface="Arial"/>
              </a:rPr>
              <a:t>03 / VERBINDUNG</a:t>
            </a:r>
          </a:p>
        </p:txBody>
      </p:sp>
      <p:sp>
        <p:nvSpPr>
          <p:cNvPr id="2" name="Прямоугольник 1">
            <a:extLst>
              <a:ext uri="{FF2B5EF4-FFF2-40B4-BE49-F238E27FC236}">
                <a16:creationId xmlns:a16="http://schemas.microsoft.com/office/drawing/2014/main" id="{839AB1A0-F6BA-400D-9E89-51B25631223B}"/>
              </a:ext>
            </a:extLst>
          </p:cNvPr>
          <p:cNvSpPr>
            <a:spLocks noGrp="1"/>
          </p:cNvSpPr>
          <p:nvPr/>
        </p:nvSpPr>
        <p:spPr>
          <a:xfrm>
            <a:off x="533400" y="666750"/>
            <a:ext cx="10668000" cy="571500"/>
          </a:xfrm>
          <a:prstGeom prst="rect">
            <a:avLst/>
          </a:prstGeom>
          <a:noFill/>
          <a:ln w="0">
            <a:noFill/>
          </a:ln>
        </p:spPr>
        <p:txBody>
          <a:bodyPr>
            <a:normAutofit fontScale="91304"/>
          </a:bodyPr>
          <a:lstStyle/>
          <a:p>
            <a:pPr>
              <a:defRPr sz="3450" b="0" i="0">
                <a:solidFill>
                  <a:srgbClr val="FFFDF8"/>
                </a:solidFill>
                <a:latin typeface="Georgia"/>
                <a:ea typeface="Georgia"/>
                <a:cs typeface="Georgia"/>
              </a:defRPr>
            </a:pPr>
            <a:r>
              <a:rPr sz="3450" b="0" i="0">
                <a:solidFill>
                  <a:srgbClr val="FFFDF8"/>
                </a:solidFill>
                <a:latin typeface="Georgia"/>
                <a:ea typeface="Georgia"/>
                <a:cs typeface="Georgia"/>
              </a:rPr>
              <a:t>Vier unsichere Grenzen</a:t>
            </a:r>
          </a:p>
        </p:txBody>
      </p:sp>
      <p:pic>
        <p:nvPicPr>
          <p:cNvPr id="20" name="Рисунок 19"/>
          <p:cNvPicPr>
            <a:picLocks noChangeAspect="1"/>
          </p:cNvPicPr>
          <p:nvPr/>
        </p:nvPicPr>
        <p:blipFill>
          <a:blip r:embed="rId3"/>
          <a:srcRect l="19486" r="19486"/>
          <a:stretch>
            <a:fillRect/>
          </a:stretch>
        </p:blipFill>
        <p:spPr>
          <a:xfrm>
            <a:off x="533400" y="1581150"/>
            <a:ext cx="2476500" cy="3048000"/>
          </a:xfrm>
          <a:prstGeom prst="rect">
            <a:avLst/>
          </a:prstGeom>
        </p:spPr>
      </p:pic>
      <p:sp>
        <p:nvSpPr>
          <p:cNvPr id="4" name="Прямоугольник 3">
            <a:extLst>
              <a:ext uri="{FF2B5EF4-FFF2-40B4-BE49-F238E27FC236}">
                <a16:creationId xmlns:a16="http://schemas.microsoft.com/office/drawing/2014/main" id="{E59D9B01-890A-446B-B0F6-F6BC6048D1A1}"/>
              </a:ext>
            </a:extLst>
          </p:cNvPr>
          <p:cNvSpPr>
            <a:spLocks noGrp="1"/>
          </p:cNvSpPr>
          <p:nvPr/>
        </p:nvSpPr>
        <p:spPr>
          <a:xfrm>
            <a:off x="533400" y="4838700"/>
            <a:ext cx="2476500" cy="209550"/>
          </a:xfrm>
          <a:prstGeom prst="rect">
            <a:avLst/>
          </a:prstGeom>
          <a:noFill/>
          <a:ln w="0">
            <a:noFill/>
          </a:ln>
        </p:spPr>
        <p:txBody>
          <a:bodyPr>
            <a:normAutofit fontScale="73809"/>
          </a:bodyPr>
          <a:lstStyle/>
          <a:p>
            <a:pPr>
              <a:defRPr sz="1050" b="1" i="0">
                <a:solidFill>
                  <a:srgbClr val="D6FF3F"/>
                </a:solidFill>
                <a:latin typeface="Arial"/>
                <a:ea typeface="Arial"/>
                <a:cs typeface="Arial"/>
              </a:defRPr>
            </a:pPr>
            <a:r>
              <a:rPr sz="1050" b="1" i="0">
                <a:solidFill>
                  <a:srgbClr val="D6FF3F"/>
                </a:solidFill>
                <a:latin typeface="Arial"/>
                <a:ea typeface="Arial"/>
                <a:cs typeface="Arial"/>
              </a:rPr>
              <a:t>MENSCH / TIER</a:t>
            </a:r>
          </a:p>
        </p:txBody>
      </p:sp>
      <p:sp>
        <p:nvSpPr>
          <p:cNvPr id="5" name="Прямоугольник 4">
            <a:extLst>
              <a:ext uri="{FF2B5EF4-FFF2-40B4-BE49-F238E27FC236}">
                <a16:creationId xmlns:a16="http://schemas.microsoft.com/office/drawing/2014/main" id="{91801663-F475-4974-B6E9-13A4739D634E}"/>
              </a:ext>
            </a:extLst>
          </p:cNvPr>
          <p:cNvSpPr>
            <a:spLocks noGrp="1"/>
          </p:cNvSpPr>
          <p:nvPr/>
        </p:nvSpPr>
        <p:spPr>
          <a:xfrm>
            <a:off x="533400" y="5143500"/>
            <a:ext cx="2476500" cy="476250"/>
          </a:xfrm>
          <a:prstGeom prst="rect">
            <a:avLst/>
          </a:prstGeom>
          <a:noFill/>
          <a:ln w="0">
            <a:noFill/>
          </a:ln>
        </p:spPr>
        <p:txBody>
          <a:bodyPr>
            <a:normAutofit fontScale="99020"/>
          </a:bodyPr>
          <a:lstStyle/>
          <a:p>
            <a:pPr>
              <a:defRPr sz="1275" b="0" i="0">
                <a:solidFill>
                  <a:srgbClr val="FFFDF8"/>
                </a:solidFill>
                <a:latin typeface="Arial"/>
                <a:ea typeface="Arial"/>
                <a:cs typeface="Arial"/>
              </a:defRPr>
            </a:pPr>
            <a:r>
              <a:rPr sz="1275" b="0" i="0">
                <a:solidFill>
                  <a:srgbClr val="FFFDF8"/>
                </a:solidFill>
                <a:latin typeface="Arial"/>
                <a:ea typeface="Arial"/>
                <a:cs typeface="Arial"/>
              </a:rPr>
              <a:t>Mensch und Tier in einem Bildraum</a:t>
            </a:r>
          </a:p>
        </p:txBody>
      </p:sp>
      <p:pic>
        <p:nvPicPr>
          <p:cNvPr id="23" name="Рисунок 22"/>
          <p:cNvPicPr>
            <a:picLocks noChangeAspect="1"/>
          </p:cNvPicPr>
          <p:nvPr/>
        </p:nvPicPr>
        <p:blipFill>
          <a:blip r:embed="rId4"/>
          <a:srcRect t="3778" b="3778"/>
          <a:stretch>
            <a:fillRect/>
          </a:stretch>
        </p:blipFill>
        <p:spPr>
          <a:xfrm>
            <a:off x="3314700" y="1581150"/>
            <a:ext cx="2476500" cy="3048000"/>
          </a:xfrm>
          <a:prstGeom prst="rect">
            <a:avLst/>
          </a:prstGeom>
        </p:spPr>
      </p:pic>
      <p:sp>
        <p:nvSpPr>
          <p:cNvPr id="7" name="Прямоугольник 6">
            <a:extLst>
              <a:ext uri="{FF2B5EF4-FFF2-40B4-BE49-F238E27FC236}">
                <a16:creationId xmlns:a16="http://schemas.microsoft.com/office/drawing/2014/main" id="{CB6D08A6-4060-4D5F-835C-F5394958453A}"/>
              </a:ext>
            </a:extLst>
          </p:cNvPr>
          <p:cNvSpPr>
            <a:spLocks noGrp="1"/>
          </p:cNvSpPr>
          <p:nvPr/>
        </p:nvSpPr>
        <p:spPr>
          <a:xfrm>
            <a:off x="3314700" y="4838700"/>
            <a:ext cx="2476500" cy="209550"/>
          </a:xfrm>
          <a:prstGeom prst="rect">
            <a:avLst/>
          </a:prstGeom>
          <a:noFill/>
          <a:ln w="0">
            <a:noFill/>
          </a:ln>
        </p:spPr>
        <p:txBody>
          <a:bodyPr>
            <a:normAutofit fontScale="73809"/>
          </a:bodyPr>
          <a:lstStyle/>
          <a:p>
            <a:pPr>
              <a:defRPr sz="1050" b="1" i="0">
                <a:solidFill>
                  <a:srgbClr val="D6FF3F"/>
                </a:solidFill>
                <a:latin typeface="Arial"/>
                <a:ea typeface="Arial"/>
                <a:cs typeface="Arial"/>
              </a:defRPr>
            </a:pPr>
            <a:r>
              <a:rPr sz="1050" b="1" i="0">
                <a:solidFill>
                  <a:srgbClr val="D6FF3F"/>
                </a:solidFill>
                <a:latin typeface="Arial"/>
                <a:ea typeface="Arial"/>
                <a:cs typeface="Arial"/>
              </a:rPr>
              <a:t>KÖRPER / FIGUR</a:t>
            </a:r>
          </a:p>
        </p:txBody>
      </p:sp>
      <p:sp>
        <p:nvSpPr>
          <p:cNvPr id="8" name="Прямоугольник 7">
            <a:extLst>
              <a:ext uri="{FF2B5EF4-FFF2-40B4-BE49-F238E27FC236}">
                <a16:creationId xmlns:a16="http://schemas.microsoft.com/office/drawing/2014/main" id="{439821CC-3E3D-4662-9A21-65969B0FF830}"/>
              </a:ext>
            </a:extLst>
          </p:cNvPr>
          <p:cNvSpPr>
            <a:spLocks noGrp="1"/>
          </p:cNvSpPr>
          <p:nvPr/>
        </p:nvSpPr>
        <p:spPr>
          <a:xfrm>
            <a:off x="3314700" y="5143500"/>
            <a:ext cx="2476500" cy="476250"/>
          </a:xfrm>
          <a:prstGeom prst="rect">
            <a:avLst/>
          </a:prstGeom>
          <a:noFill/>
          <a:ln w="0">
            <a:noFill/>
          </a:ln>
        </p:spPr>
        <p:txBody>
          <a:bodyPr>
            <a:normAutofit/>
          </a:bodyPr>
          <a:lstStyle/>
          <a:p>
            <a:pPr>
              <a:defRPr sz="1275" b="0" i="0">
                <a:solidFill>
                  <a:srgbClr val="FFFDF8"/>
                </a:solidFill>
                <a:latin typeface="Arial"/>
                <a:ea typeface="Arial"/>
                <a:cs typeface="Arial"/>
              </a:defRPr>
            </a:pPr>
            <a:r>
              <a:rPr sz="1275" b="0" i="0">
                <a:solidFill>
                  <a:srgbClr val="FFFDF8"/>
                </a:solidFill>
                <a:latin typeface="Arial"/>
                <a:ea typeface="Arial"/>
                <a:cs typeface="Arial"/>
              </a:rPr>
              <a:t>Vertraut und gleichzeitig fremd</a:t>
            </a:r>
          </a:p>
        </p:txBody>
      </p:sp>
      <p:pic>
        <p:nvPicPr>
          <p:cNvPr id="26" name="Рисунок 25"/>
          <p:cNvPicPr>
            <a:picLocks noChangeAspect="1"/>
          </p:cNvPicPr>
          <p:nvPr/>
        </p:nvPicPr>
        <p:blipFill>
          <a:blip r:embed="rId5"/>
          <a:srcRect t="3778" b="3778"/>
          <a:stretch>
            <a:fillRect/>
          </a:stretch>
        </p:blipFill>
        <p:spPr>
          <a:xfrm>
            <a:off x="6096000" y="1581150"/>
            <a:ext cx="2476500" cy="3048000"/>
          </a:xfrm>
          <a:prstGeom prst="rect">
            <a:avLst/>
          </a:prstGeom>
        </p:spPr>
      </p:pic>
      <p:sp>
        <p:nvSpPr>
          <p:cNvPr id="10" name="Прямоугольник 9">
            <a:extLst>
              <a:ext uri="{FF2B5EF4-FFF2-40B4-BE49-F238E27FC236}">
                <a16:creationId xmlns:a16="http://schemas.microsoft.com/office/drawing/2014/main" id="{1F535D1C-C355-4FFF-829A-5D9981E85B2F}"/>
              </a:ext>
            </a:extLst>
          </p:cNvPr>
          <p:cNvSpPr>
            <a:spLocks noGrp="1"/>
          </p:cNvSpPr>
          <p:nvPr/>
        </p:nvSpPr>
        <p:spPr>
          <a:xfrm>
            <a:off x="6096000" y="4838700"/>
            <a:ext cx="2476500" cy="209550"/>
          </a:xfrm>
          <a:prstGeom prst="rect">
            <a:avLst/>
          </a:prstGeom>
          <a:noFill/>
          <a:ln w="0">
            <a:noFill/>
          </a:ln>
        </p:spPr>
        <p:txBody>
          <a:bodyPr>
            <a:normAutofit fontScale="73809"/>
          </a:bodyPr>
          <a:lstStyle/>
          <a:p>
            <a:pPr>
              <a:defRPr sz="1050" b="1" i="0">
                <a:solidFill>
                  <a:srgbClr val="D6FF3F"/>
                </a:solidFill>
                <a:latin typeface="Arial"/>
                <a:ea typeface="Arial"/>
                <a:cs typeface="Arial"/>
              </a:defRPr>
            </a:pPr>
            <a:r>
              <a:rPr sz="1050" b="1" i="0">
                <a:solidFill>
                  <a:srgbClr val="D6FF3F"/>
                </a:solidFill>
                <a:latin typeface="Arial"/>
                <a:ea typeface="Arial"/>
                <a:cs typeface="Arial"/>
              </a:rPr>
              <a:t>KÖRPER / OBJEKT</a:t>
            </a:r>
          </a:p>
        </p:txBody>
      </p:sp>
      <p:sp>
        <p:nvSpPr>
          <p:cNvPr id="11" name="Прямоугольник 10">
            <a:extLst>
              <a:ext uri="{FF2B5EF4-FFF2-40B4-BE49-F238E27FC236}">
                <a16:creationId xmlns:a16="http://schemas.microsoft.com/office/drawing/2014/main" id="{9DA5A7A8-4C28-4F3C-A5E8-BCDE0C4617B9}"/>
              </a:ext>
            </a:extLst>
          </p:cNvPr>
          <p:cNvSpPr>
            <a:spLocks noGrp="1"/>
          </p:cNvSpPr>
          <p:nvPr/>
        </p:nvSpPr>
        <p:spPr>
          <a:xfrm>
            <a:off x="6096000" y="5143500"/>
            <a:ext cx="2476500" cy="476250"/>
          </a:xfrm>
          <a:prstGeom prst="rect">
            <a:avLst/>
          </a:prstGeom>
          <a:noFill/>
          <a:ln w="0">
            <a:noFill/>
          </a:ln>
        </p:spPr>
        <p:txBody>
          <a:bodyPr>
            <a:normAutofit/>
          </a:bodyPr>
          <a:lstStyle/>
          <a:p>
            <a:pPr>
              <a:defRPr sz="1275" b="0" i="0">
                <a:solidFill>
                  <a:srgbClr val="FFFDF8"/>
                </a:solidFill>
                <a:latin typeface="Arial"/>
                <a:ea typeface="Arial"/>
                <a:cs typeface="Arial"/>
              </a:defRPr>
            </a:pPr>
            <a:r>
              <a:rPr sz="1275" b="0" i="0">
                <a:solidFill>
                  <a:srgbClr val="FFFDF8"/>
                </a:solidFill>
                <a:latin typeface="Arial"/>
                <a:ea typeface="Arial"/>
                <a:cs typeface="Arial"/>
              </a:rPr>
              <a:t>Hülle, Material oder Wesen</a:t>
            </a:r>
          </a:p>
        </p:txBody>
      </p:sp>
      <p:pic>
        <p:nvPicPr>
          <p:cNvPr id="29" name="Рисунок 28"/>
          <p:cNvPicPr>
            <a:picLocks noChangeAspect="1"/>
          </p:cNvPicPr>
          <p:nvPr/>
        </p:nvPicPr>
        <p:blipFill>
          <a:blip r:embed="rId6"/>
          <a:srcRect t="3778" b="3778"/>
          <a:stretch>
            <a:fillRect/>
          </a:stretch>
        </p:blipFill>
        <p:spPr>
          <a:xfrm>
            <a:off x="8877300" y="1581150"/>
            <a:ext cx="2476500" cy="3048000"/>
          </a:xfrm>
          <a:prstGeom prst="rect">
            <a:avLst/>
          </a:prstGeom>
        </p:spPr>
      </p:pic>
      <p:sp>
        <p:nvSpPr>
          <p:cNvPr id="13" name="Прямоугольник 12">
            <a:extLst>
              <a:ext uri="{FF2B5EF4-FFF2-40B4-BE49-F238E27FC236}">
                <a16:creationId xmlns:a16="http://schemas.microsoft.com/office/drawing/2014/main" id="{26219269-4513-4F7E-892C-57421EEBC4D0}"/>
              </a:ext>
            </a:extLst>
          </p:cNvPr>
          <p:cNvSpPr>
            <a:spLocks noGrp="1"/>
          </p:cNvSpPr>
          <p:nvPr/>
        </p:nvSpPr>
        <p:spPr>
          <a:xfrm>
            <a:off x="8877300" y="4838700"/>
            <a:ext cx="2476500" cy="209550"/>
          </a:xfrm>
          <a:prstGeom prst="rect">
            <a:avLst/>
          </a:prstGeom>
          <a:noFill/>
          <a:ln w="0">
            <a:noFill/>
          </a:ln>
        </p:spPr>
        <p:txBody>
          <a:bodyPr>
            <a:normAutofit fontScale="73809"/>
          </a:bodyPr>
          <a:lstStyle/>
          <a:p>
            <a:pPr>
              <a:defRPr sz="1050" b="1" i="0">
                <a:solidFill>
                  <a:srgbClr val="D6FF3F"/>
                </a:solidFill>
                <a:latin typeface="Arial"/>
                <a:ea typeface="Arial"/>
                <a:cs typeface="Arial"/>
              </a:defRPr>
            </a:pPr>
            <a:r>
              <a:rPr sz="1050" b="1" i="0">
                <a:solidFill>
                  <a:srgbClr val="D6FF3F"/>
                </a:solidFill>
                <a:latin typeface="Arial"/>
                <a:ea typeface="Arial"/>
                <a:cs typeface="Arial"/>
              </a:rPr>
              <a:t>OBJEKT / UMGEBUNG</a:t>
            </a:r>
          </a:p>
        </p:txBody>
      </p:sp>
      <p:sp>
        <p:nvSpPr>
          <p:cNvPr id="14" name="Прямоугольник 13">
            <a:extLst>
              <a:ext uri="{FF2B5EF4-FFF2-40B4-BE49-F238E27FC236}">
                <a16:creationId xmlns:a16="http://schemas.microsoft.com/office/drawing/2014/main" id="{33F97BA1-D546-4AB4-9813-7148564C15AA}"/>
              </a:ext>
            </a:extLst>
          </p:cNvPr>
          <p:cNvSpPr>
            <a:spLocks noGrp="1"/>
          </p:cNvSpPr>
          <p:nvPr/>
        </p:nvSpPr>
        <p:spPr>
          <a:xfrm>
            <a:off x="8877300" y="5143500"/>
            <a:ext cx="2476500" cy="476250"/>
          </a:xfrm>
          <a:prstGeom prst="rect">
            <a:avLst/>
          </a:prstGeom>
          <a:noFill/>
          <a:ln w="0">
            <a:noFill/>
          </a:ln>
        </p:spPr>
        <p:txBody>
          <a:bodyPr>
            <a:normAutofit fontScale="99020"/>
          </a:bodyPr>
          <a:lstStyle/>
          <a:p>
            <a:pPr>
              <a:defRPr sz="1275" b="0" i="0">
                <a:solidFill>
                  <a:srgbClr val="FFFDF8"/>
                </a:solidFill>
                <a:latin typeface="Arial"/>
                <a:ea typeface="Arial"/>
                <a:cs typeface="Arial"/>
              </a:defRPr>
            </a:pPr>
            <a:r>
              <a:rPr sz="1275" b="0" i="0">
                <a:solidFill>
                  <a:srgbClr val="FFFDF8"/>
                </a:solidFill>
                <a:latin typeface="Arial"/>
                <a:ea typeface="Arial"/>
                <a:cs typeface="Arial"/>
              </a:rPr>
              <a:t>Raum und Licht erscheinen im Objekt</a:t>
            </a:r>
          </a:p>
        </p:txBody>
      </p:sp>
      <p:sp>
        <p:nvSpPr>
          <p:cNvPr id="15" name="Прямоугольник 14">
            <a:extLst>
              <a:ext uri="{FF2B5EF4-FFF2-40B4-BE49-F238E27FC236}">
                <a16:creationId xmlns:a16="http://schemas.microsoft.com/office/drawing/2014/main" id="{1036B413-F16F-4C3B-96DB-F77D15AF2355}"/>
              </a:ext>
            </a:extLst>
          </p:cNvPr>
          <p:cNvSpPr>
            <a:spLocks noGrp="1"/>
          </p:cNvSpPr>
          <p:nvPr/>
        </p:nvSpPr>
        <p:spPr>
          <a:xfrm>
            <a:off x="533400" y="5943600"/>
            <a:ext cx="10668000" cy="438150"/>
          </a:xfrm>
          <a:prstGeom prst="rect">
            <a:avLst/>
          </a:prstGeom>
          <a:noFill/>
          <a:ln w="0">
            <a:noFill/>
          </a:ln>
        </p:spPr>
        <p:txBody>
          <a:bodyPr>
            <a:normAutofit fontScale="88850"/>
          </a:bodyPr>
          <a:lstStyle/>
          <a:p>
            <a:pPr>
              <a:defRPr sz="1875" b="0" i="0">
                <a:solidFill>
                  <a:srgbClr val="FFFDF8"/>
                </a:solidFill>
                <a:latin typeface="Georgia"/>
                <a:ea typeface="Georgia"/>
                <a:cs typeface="Georgia"/>
              </a:defRPr>
            </a:pPr>
            <a:r>
              <a:rPr sz="1875" b="0" i="0">
                <a:solidFill>
                  <a:srgbClr val="FFFDF8"/>
                </a:solidFill>
                <a:latin typeface="Georgia"/>
                <a:ea typeface="Georgia"/>
                <a:cs typeface="Georgia"/>
              </a:rPr>
              <a:t>Die Bilder bleiben verschieden. Gemeinsam ist der Moment, in dem eine schnelle Einordnung nicht mehr reicht.</a:t>
            </a:r>
          </a:p>
        </p:txBody>
      </p:sp>
      <p:sp>
        <p:nvSpPr>
          <p:cNvPr id="16" name="Прямоугольник 15">
            <a:extLst>
              <a:ext uri="{FF2B5EF4-FFF2-40B4-BE49-F238E27FC236}">
                <a16:creationId xmlns:a16="http://schemas.microsoft.com/office/drawing/2014/main" id="{59DB302F-E0E9-4676-AE2F-7D6CD3274B6F}"/>
              </a:ext>
            </a:extLst>
          </p:cNvPr>
          <p:cNvSpPr>
            <a:spLocks noGrp="1"/>
          </p:cNvSpPr>
          <p:nvPr/>
        </p:nvSpPr>
        <p:spPr>
          <a:xfrm>
            <a:off x="533400" y="6553200"/>
            <a:ext cx="7239000" cy="133350"/>
          </a:xfrm>
          <a:prstGeom prst="rect">
            <a:avLst/>
          </a:prstGeom>
          <a:noFill/>
          <a:ln w="0">
            <a:noFill/>
          </a:ln>
        </p:spPr>
        <p:txBody>
          <a:bodyPr>
            <a:normAutofit fontScale="40741"/>
          </a:bodyPr>
          <a:lstStyle/>
          <a:p>
            <a:pPr>
              <a:defRPr sz="675" b="1" i="0">
                <a:solidFill>
                  <a:srgbClr val="9BA9A2"/>
                </a:solidFill>
                <a:latin typeface="Arial"/>
                <a:ea typeface="Arial"/>
                <a:cs typeface="Arial"/>
              </a:defRPr>
            </a:pPr>
            <a:r>
              <a:rPr sz="675" b="1" i="0">
                <a:solidFill>
                  <a:srgbClr val="9BA9A2"/>
                </a:solidFill>
                <a:latin typeface="Arial"/>
                <a:ea typeface="Arial"/>
                <a:cs typeface="Arial"/>
              </a:rPr>
              <a:t>UMWELT / LEBENDIGES SYSTEM    DMYTRO HLUKH    2026</a:t>
            </a:r>
          </a:p>
        </p:txBody>
      </p:sp>
      <p:sp>
        <p:nvSpPr>
          <p:cNvPr id="17" name="Прямоугольник 16">
            <a:extLst>
              <a:ext uri="{FF2B5EF4-FFF2-40B4-BE49-F238E27FC236}">
                <a16:creationId xmlns:a16="http://schemas.microsoft.com/office/drawing/2014/main" id="{E493CBB0-06E8-4FB4-A225-A85B6160E61F}"/>
              </a:ext>
            </a:extLst>
          </p:cNvPr>
          <p:cNvSpPr>
            <a:spLocks noGrp="1"/>
          </p:cNvSpPr>
          <p:nvPr/>
        </p:nvSpPr>
        <p:spPr>
          <a:xfrm>
            <a:off x="11201400" y="6553200"/>
            <a:ext cx="457200" cy="133350"/>
          </a:xfrm>
          <a:prstGeom prst="rect">
            <a:avLst/>
          </a:prstGeom>
          <a:noFill/>
          <a:ln w="0">
            <a:noFill/>
          </a:ln>
        </p:spPr>
        <p:txBody>
          <a:bodyPr>
            <a:normAutofit fontScale="40741"/>
          </a:bodyPr>
          <a:lstStyle/>
          <a:p>
            <a:pPr>
              <a:defRPr sz="675" b="1" i="0">
                <a:solidFill>
                  <a:srgbClr val="9BA9A2"/>
                </a:solidFill>
                <a:latin typeface="Arial"/>
                <a:ea typeface="Arial"/>
                <a:cs typeface="Arial"/>
              </a:defRPr>
            </a:pPr>
            <a:r>
              <a:rPr sz="675" b="1" i="0">
                <a:solidFill>
                  <a:srgbClr val="9BA9A2"/>
                </a:solidFill>
                <a:latin typeface="Arial"/>
                <a:ea typeface="Arial"/>
                <a:cs typeface="Arial"/>
              </a:rPr>
              <a:t>05</a:t>
            </a:r>
          </a:p>
        </p:txBody>
      </p:sp>
    </p:spTree>
    <p:extLst>
      <p:ext uri="{BB962C8B-B14F-4D97-AF65-F5344CB8AC3E}">
        <p14:creationId xmlns:p14="http://schemas.microsoft.com/office/powerpoint/2010/main" val="2064214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FE5"/>
        </a:solidFill>
        <a:effectLst/>
      </p:bgPr>
    </p:bg>
    <p:spTree>
      <p:nvGrpSpPr>
        <p:cNvPr id="1" name=""/>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id="{4E78883A-8DD0-42F0-B7AB-94349D409AD6}"/>
              </a:ext>
            </a:extLst>
          </p:cNvPr>
          <p:cNvSpPr>
            <a:spLocks noGrp="1"/>
          </p:cNvSpPr>
          <p:nvPr/>
        </p:nvSpPr>
        <p:spPr>
          <a:xfrm>
            <a:off x="533400" y="361950"/>
            <a:ext cx="4762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METHODE</a:t>
            </a:r>
          </a:p>
        </p:txBody>
      </p:sp>
      <p:sp>
        <p:nvSpPr>
          <p:cNvPr id="2" name="Прямоугольник 1">
            <a:extLst>
              <a:ext uri="{FF2B5EF4-FFF2-40B4-BE49-F238E27FC236}">
                <a16:creationId xmlns:a16="http://schemas.microsoft.com/office/drawing/2014/main" id="{879D1B7F-38AD-45E8-81F7-FCC983B24CC3}"/>
              </a:ext>
            </a:extLst>
          </p:cNvPr>
          <p:cNvSpPr>
            <a:spLocks noGrp="1"/>
          </p:cNvSpPr>
          <p:nvPr/>
        </p:nvSpPr>
        <p:spPr>
          <a:xfrm>
            <a:off x="533400" y="666750"/>
            <a:ext cx="10668000" cy="590550"/>
          </a:xfrm>
          <a:prstGeom prst="rect">
            <a:avLst/>
          </a:prstGeom>
          <a:noFill/>
          <a:ln w="0">
            <a:noFill/>
          </a:ln>
        </p:spPr>
        <p:txBody>
          <a:bodyPr>
            <a:normAutofit fontScale="94927"/>
          </a:bodyPr>
          <a:lstStyle/>
          <a:p>
            <a:pPr>
              <a:defRPr sz="3450" b="0" i="0">
                <a:solidFill>
                  <a:srgbClr val="10241D"/>
                </a:solidFill>
                <a:latin typeface="Georgia"/>
                <a:ea typeface="Georgia"/>
                <a:cs typeface="Georgia"/>
              </a:defRPr>
            </a:pPr>
            <a:r>
              <a:rPr sz="3450" b="0" i="0">
                <a:solidFill>
                  <a:srgbClr val="10241D"/>
                </a:solidFill>
                <a:latin typeface="Georgia"/>
                <a:ea typeface="Georgia"/>
                <a:cs typeface="Georgia"/>
              </a:rPr>
              <a:t>Aufmerksamkeit und offene Konstellation</a:t>
            </a:r>
          </a:p>
        </p:txBody>
      </p:sp>
      <p:pic>
        <p:nvPicPr>
          <p:cNvPr id="16" name="Рисунок 15"/>
          <p:cNvPicPr>
            <a:picLocks noChangeAspect="1"/>
          </p:cNvPicPr>
          <p:nvPr/>
        </p:nvPicPr>
        <p:blipFill>
          <a:blip r:embed="rId3"/>
          <a:srcRect l="5413" r="5413"/>
          <a:stretch>
            <a:fillRect/>
          </a:stretch>
        </p:blipFill>
        <p:spPr>
          <a:xfrm>
            <a:off x="533400" y="1562100"/>
            <a:ext cx="4953000" cy="4171950"/>
          </a:xfrm>
          <a:prstGeom prst="rect">
            <a:avLst/>
          </a:prstGeom>
        </p:spPr>
      </p:pic>
      <p:sp>
        <p:nvSpPr>
          <p:cNvPr id="4" name="Прямоугольник 3">
            <a:extLst>
              <a:ext uri="{FF2B5EF4-FFF2-40B4-BE49-F238E27FC236}">
                <a16:creationId xmlns:a16="http://schemas.microsoft.com/office/drawing/2014/main" id="{50E2CE46-8E5A-444F-BFFA-7A42AF7EBE80}"/>
              </a:ext>
            </a:extLst>
          </p:cNvPr>
          <p:cNvSpPr>
            <a:spLocks noGrp="1"/>
          </p:cNvSpPr>
          <p:nvPr/>
        </p:nvSpPr>
        <p:spPr>
          <a:xfrm>
            <a:off x="6076950" y="1562100"/>
            <a:ext cx="2857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PAULINE OLIVEROS</a:t>
            </a:r>
          </a:p>
        </p:txBody>
      </p:sp>
      <p:sp>
        <p:nvSpPr>
          <p:cNvPr id="5" name="Прямоугольник 4">
            <a:extLst>
              <a:ext uri="{FF2B5EF4-FFF2-40B4-BE49-F238E27FC236}">
                <a16:creationId xmlns:a16="http://schemas.microsoft.com/office/drawing/2014/main" id="{9B260149-4DD9-4509-8153-C6282F3B3CCB}"/>
              </a:ext>
            </a:extLst>
          </p:cNvPr>
          <p:cNvSpPr>
            <a:spLocks noGrp="1"/>
          </p:cNvSpPr>
          <p:nvPr/>
        </p:nvSpPr>
        <p:spPr>
          <a:xfrm>
            <a:off x="6076950" y="1847850"/>
            <a:ext cx="4953000" cy="381000"/>
          </a:xfrm>
          <a:prstGeom prst="rect">
            <a:avLst/>
          </a:prstGeom>
          <a:noFill/>
          <a:ln w="0">
            <a:noFill/>
          </a:ln>
        </p:spPr>
        <p:txBody>
          <a:bodyPr>
            <a:normAutofit fontScale="87356"/>
          </a:bodyPr>
          <a:lstStyle/>
          <a:p>
            <a:pPr>
              <a:defRPr sz="2175" b="0" i="0">
                <a:solidFill>
                  <a:srgbClr val="10241D"/>
                </a:solidFill>
                <a:latin typeface="Georgia"/>
                <a:ea typeface="Georgia"/>
                <a:cs typeface="Georgia"/>
              </a:defRPr>
            </a:pPr>
            <a:r>
              <a:rPr sz="2175" b="0" i="0">
                <a:solidFill>
                  <a:srgbClr val="10241D"/>
                </a:solidFill>
                <a:latin typeface="Georgia"/>
                <a:ea typeface="Georgia"/>
                <a:cs typeface="Georgia"/>
              </a:rPr>
              <a:t>Aufmerksamkeit länger halten</a:t>
            </a:r>
          </a:p>
        </p:txBody>
      </p:sp>
      <p:sp>
        <p:nvSpPr>
          <p:cNvPr id="6" name="Прямоугольник 5">
            <a:extLst>
              <a:ext uri="{FF2B5EF4-FFF2-40B4-BE49-F238E27FC236}">
                <a16:creationId xmlns:a16="http://schemas.microsoft.com/office/drawing/2014/main" id="{B3E7DD02-83E0-40F8-8B7C-AE198585EC95}"/>
              </a:ext>
            </a:extLst>
          </p:cNvPr>
          <p:cNvSpPr>
            <a:spLocks noGrp="1"/>
          </p:cNvSpPr>
          <p:nvPr/>
        </p:nvSpPr>
        <p:spPr>
          <a:xfrm>
            <a:off x="6076950" y="2343150"/>
            <a:ext cx="4953000" cy="742950"/>
          </a:xfrm>
          <a:prstGeom prst="rect">
            <a:avLst/>
          </a:prstGeom>
          <a:noFill/>
          <a:ln w="0">
            <a:noFill/>
          </a:ln>
        </p:spPr>
        <p:txBody>
          <a:bodyPr>
            <a:normAutofit/>
          </a:bodyPr>
          <a:lstStyle/>
          <a:p>
            <a:pPr>
              <a:defRPr sz="1575" b="0" i="0">
                <a:solidFill>
                  <a:srgbClr val="65726B"/>
                </a:solidFill>
                <a:latin typeface="Arial"/>
                <a:ea typeface="Arial"/>
                <a:cs typeface="Arial"/>
              </a:defRPr>
            </a:pPr>
            <a:r>
              <a:rPr sz="1575" b="0" i="0">
                <a:solidFill>
                  <a:srgbClr val="65726B"/>
                </a:solidFill>
                <a:latin typeface="Arial"/>
                <a:ea typeface="Arial"/>
                <a:cs typeface="Arial"/>
              </a:rPr>
              <a:t>Deep Listening wurde für mich zur Arbeitsfrage: Was wird sichtbar, wenn ich bei einer Irritation bleibe?</a:t>
            </a:r>
          </a:p>
        </p:txBody>
      </p:sp>
      <p:sp>
        <p:nvSpPr>
          <p:cNvPr id="7" name="Прямоугольник 6">
            <a:extLst>
              <a:ext uri="{FF2B5EF4-FFF2-40B4-BE49-F238E27FC236}">
                <a16:creationId xmlns:a16="http://schemas.microsoft.com/office/drawing/2014/main" id="{83D20437-865C-4E69-A16A-9CBAD17BD5D0}"/>
              </a:ext>
            </a:extLst>
          </p:cNvPr>
          <p:cNvSpPr>
            <a:spLocks noGrp="1"/>
          </p:cNvSpPr>
          <p:nvPr/>
        </p:nvSpPr>
        <p:spPr>
          <a:xfrm>
            <a:off x="6076950" y="3409950"/>
            <a:ext cx="4953000" cy="19050"/>
          </a:xfrm>
          <a:prstGeom prst="rect">
            <a:avLst/>
          </a:prstGeom>
          <a:solidFill>
            <a:srgbClr val="10241D"/>
          </a:solidFill>
          <a:ln w="0">
            <a:noFill/>
          </a:ln>
        </p:spPr>
        <p:txBody>
          <a:bodyPr/>
          <a:lstStyle/>
          <a:p>
            <a:endParaRPr lang="ru-CH"/>
          </a:p>
        </p:txBody>
      </p:sp>
      <p:sp>
        <p:nvSpPr>
          <p:cNvPr id="8" name="Прямоугольник 7">
            <a:extLst>
              <a:ext uri="{FF2B5EF4-FFF2-40B4-BE49-F238E27FC236}">
                <a16:creationId xmlns:a16="http://schemas.microsoft.com/office/drawing/2014/main" id="{3381DDA9-0CFD-4846-808A-6D7ACB7BA3F8}"/>
              </a:ext>
            </a:extLst>
          </p:cNvPr>
          <p:cNvSpPr>
            <a:spLocks noGrp="1"/>
          </p:cNvSpPr>
          <p:nvPr/>
        </p:nvSpPr>
        <p:spPr>
          <a:xfrm>
            <a:off x="6076950" y="3714750"/>
            <a:ext cx="2857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JAN VERWOERT</a:t>
            </a:r>
          </a:p>
        </p:txBody>
      </p:sp>
      <p:sp>
        <p:nvSpPr>
          <p:cNvPr id="9" name="Прямоугольник 8">
            <a:extLst>
              <a:ext uri="{FF2B5EF4-FFF2-40B4-BE49-F238E27FC236}">
                <a16:creationId xmlns:a16="http://schemas.microsoft.com/office/drawing/2014/main" id="{58FA7A6A-9640-4E19-8D3E-BB7D36D15268}"/>
              </a:ext>
            </a:extLst>
          </p:cNvPr>
          <p:cNvSpPr>
            <a:spLocks noGrp="1"/>
          </p:cNvSpPr>
          <p:nvPr/>
        </p:nvSpPr>
        <p:spPr>
          <a:xfrm>
            <a:off x="6076950" y="4000500"/>
            <a:ext cx="4953000" cy="381000"/>
          </a:xfrm>
          <a:prstGeom prst="rect">
            <a:avLst/>
          </a:prstGeom>
          <a:noFill/>
          <a:ln w="0">
            <a:noFill/>
          </a:ln>
        </p:spPr>
        <p:txBody>
          <a:bodyPr>
            <a:normAutofit fontScale="87356"/>
          </a:bodyPr>
          <a:lstStyle/>
          <a:p>
            <a:pPr>
              <a:defRPr sz="2175" b="0" i="0">
                <a:solidFill>
                  <a:srgbClr val="10241D"/>
                </a:solidFill>
                <a:latin typeface="Georgia"/>
                <a:ea typeface="Georgia"/>
                <a:cs typeface="Georgia"/>
              </a:defRPr>
            </a:pPr>
            <a:r>
              <a:rPr sz="2175" b="0" i="0">
                <a:solidFill>
                  <a:srgbClr val="10241D"/>
                </a:solidFill>
                <a:latin typeface="Georgia"/>
                <a:ea typeface="Georgia"/>
                <a:cs typeface="Georgia"/>
              </a:rPr>
              <a:t>Material offen anordnen</a:t>
            </a:r>
          </a:p>
        </p:txBody>
      </p:sp>
      <p:sp>
        <p:nvSpPr>
          <p:cNvPr id="10" name="Прямоугольник 9">
            <a:extLst>
              <a:ext uri="{FF2B5EF4-FFF2-40B4-BE49-F238E27FC236}">
                <a16:creationId xmlns:a16="http://schemas.microsoft.com/office/drawing/2014/main" id="{31BB112B-13D2-498B-957A-B7D3270C9D9D}"/>
              </a:ext>
            </a:extLst>
          </p:cNvPr>
          <p:cNvSpPr>
            <a:spLocks noGrp="1"/>
          </p:cNvSpPr>
          <p:nvPr/>
        </p:nvSpPr>
        <p:spPr>
          <a:xfrm>
            <a:off x="6076950" y="4495800"/>
            <a:ext cx="4953000" cy="876300"/>
          </a:xfrm>
          <a:prstGeom prst="rect">
            <a:avLst/>
          </a:prstGeom>
          <a:noFill/>
          <a:ln w="0">
            <a:noFill/>
          </a:ln>
        </p:spPr>
        <p:txBody>
          <a:bodyPr>
            <a:normAutofit/>
          </a:bodyPr>
          <a:lstStyle/>
          <a:p>
            <a:pPr>
              <a:defRPr sz="1575" b="0" i="0">
                <a:solidFill>
                  <a:srgbClr val="65726B"/>
                </a:solidFill>
                <a:latin typeface="Arial"/>
                <a:ea typeface="Arial"/>
                <a:cs typeface="Arial"/>
              </a:defRPr>
            </a:pPr>
            <a:r>
              <a:rPr sz="1575" b="0" i="0">
                <a:solidFill>
                  <a:srgbClr val="65726B"/>
                </a:solidFill>
                <a:latin typeface="Arial"/>
                <a:ea typeface="Arial"/>
                <a:cs typeface="Arial"/>
              </a:rPr>
              <a:t>Dokumentation kann als Konstellation funktionieren. Bedeutung entsteht durch Beziehungen, die Betrachtende selbst herstellen.</a:t>
            </a:r>
          </a:p>
        </p:txBody>
      </p:sp>
      <p:sp>
        <p:nvSpPr>
          <p:cNvPr id="11" name="Прямоугольник 10">
            <a:extLst>
              <a:ext uri="{FF2B5EF4-FFF2-40B4-BE49-F238E27FC236}">
                <a16:creationId xmlns:a16="http://schemas.microsoft.com/office/drawing/2014/main" id="{0593922F-257F-4630-BF9F-20340C5C5A2A}"/>
              </a:ext>
            </a:extLst>
          </p:cNvPr>
          <p:cNvSpPr>
            <a:spLocks noGrp="1"/>
          </p:cNvSpPr>
          <p:nvPr/>
        </p:nvSpPr>
        <p:spPr>
          <a:xfrm>
            <a:off x="6076950" y="5734050"/>
            <a:ext cx="4953000" cy="400050"/>
          </a:xfrm>
          <a:prstGeom prst="rect">
            <a:avLst/>
          </a:prstGeom>
          <a:noFill/>
          <a:ln w="0">
            <a:noFill/>
          </a:ln>
        </p:spPr>
        <p:txBody>
          <a:bodyPr>
            <a:normAutofit fontScale="75000"/>
          </a:bodyPr>
          <a:lstStyle/>
          <a:p>
            <a:pPr>
              <a:defRPr sz="1350" b="1" i="0">
                <a:solidFill>
                  <a:srgbClr val="10241D"/>
                </a:solidFill>
                <a:latin typeface="Arial"/>
                <a:ea typeface="Arial"/>
                <a:cs typeface="Arial"/>
              </a:defRPr>
            </a:pPr>
            <a:r>
              <a:rPr sz="1350" b="1" i="0">
                <a:solidFill>
                  <a:srgbClr val="10241D"/>
                </a:solidFill>
                <a:latin typeface="Arial"/>
                <a:ea typeface="Arial"/>
                <a:cs typeface="Arial"/>
              </a:rPr>
              <a:t>Die Theorie erklärt die Ausstellung nicht. Sie hilft mir, meine eigene Methode zu formulieren.</a:t>
            </a:r>
          </a:p>
        </p:txBody>
      </p:sp>
      <p:sp>
        <p:nvSpPr>
          <p:cNvPr id="12" name="Прямоугольник 11">
            <a:extLst>
              <a:ext uri="{FF2B5EF4-FFF2-40B4-BE49-F238E27FC236}">
                <a16:creationId xmlns:a16="http://schemas.microsoft.com/office/drawing/2014/main" id="{473E75D6-BA29-4913-B3C9-FC1D4FB16E9F}"/>
              </a:ext>
            </a:extLst>
          </p:cNvPr>
          <p:cNvSpPr>
            <a:spLocks noGrp="1"/>
          </p:cNvSpPr>
          <p:nvPr/>
        </p:nvSpPr>
        <p:spPr>
          <a:xfrm>
            <a:off x="533400" y="6553200"/>
            <a:ext cx="7239000" cy="133350"/>
          </a:xfrm>
          <a:prstGeom prst="rect">
            <a:avLst/>
          </a:prstGeom>
          <a:noFill/>
          <a:ln w="0">
            <a:noFill/>
          </a:ln>
        </p:spPr>
        <p:txBody>
          <a:bodyPr>
            <a:normAutofit fontScale="40741"/>
          </a:bodyPr>
          <a:lstStyle/>
          <a:p>
            <a:pPr>
              <a:defRPr sz="675" b="1" i="0">
                <a:solidFill>
                  <a:srgbClr val="65726B"/>
                </a:solidFill>
                <a:latin typeface="Arial"/>
                <a:ea typeface="Arial"/>
                <a:cs typeface="Arial"/>
              </a:defRPr>
            </a:pPr>
            <a:r>
              <a:rPr sz="675" b="1" i="0">
                <a:solidFill>
                  <a:srgbClr val="65726B"/>
                </a:solidFill>
                <a:latin typeface="Arial"/>
                <a:ea typeface="Arial"/>
                <a:cs typeface="Arial"/>
              </a:rPr>
              <a:t>UMWELT / LEBENDIGES SYSTEM    DMYTRO HLUKH    2026</a:t>
            </a:r>
          </a:p>
        </p:txBody>
      </p:sp>
      <p:sp>
        <p:nvSpPr>
          <p:cNvPr id="13" name="Прямоугольник 12">
            <a:extLst>
              <a:ext uri="{FF2B5EF4-FFF2-40B4-BE49-F238E27FC236}">
                <a16:creationId xmlns:a16="http://schemas.microsoft.com/office/drawing/2014/main" id="{6AADB2FF-1ADF-4150-8C08-5255ABE16BB0}"/>
              </a:ext>
            </a:extLst>
          </p:cNvPr>
          <p:cNvSpPr>
            <a:spLocks noGrp="1"/>
          </p:cNvSpPr>
          <p:nvPr/>
        </p:nvSpPr>
        <p:spPr>
          <a:xfrm>
            <a:off x="11201400" y="6553200"/>
            <a:ext cx="457200" cy="133350"/>
          </a:xfrm>
          <a:prstGeom prst="rect">
            <a:avLst/>
          </a:prstGeom>
          <a:noFill/>
          <a:ln w="0">
            <a:noFill/>
          </a:ln>
        </p:spPr>
        <p:txBody>
          <a:bodyPr>
            <a:normAutofit fontScale="40741"/>
          </a:bodyPr>
          <a:lstStyle/>
          <a:p>
            <a:pPr>
              <a:defRPr sz="675" b="1" i="0">
                <a:solidFill>
                  <a:srgbClr val="65726B"/>
                </a:solidFill>
                <a:latin typeface="Arial"/>
                <a:ea typeface="Arial"/>
                <a:cs typeface="Arial"/>
              </a:defRPr>
            </a:pPr>
            <a:r>
              <a:rPr sz="675" b="1" i="0">
                <a:solidFill>
                  <a:srgbClr val="65726B"/>
                </a:solidFill>
                <a:latin typeface="Arial"/>
                <a:ea typeface="Arial"/>
                <a:cs typeface="Arial"/>
              </a:rPr>
              <a:t>06</a:t>
            </a:r>
          </a:p>
        </p:txBody>
      </p:sp>
    </p:spTree>
    <p:extLst>
      <p:ext uri="{BB962C8B-B14F-4D97-AF65-F5344CB8AC3E}">
        <p14:creationId xmlns:p14="http://schemas.microsoft.com/office/powerpoint/2010/main" val="1550224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EFE5"/>
        </a:solidFill>
        <a:effectLst/>
      </p:bgPr>
    </p:bg>
    <p:spTree>
      <p:nvGrpSpPr>
        <p:cNvPr id="1" name=""/>
        <p:cNvGrpSpPr/>
        <p:nvPr/>
      </p:nvGrpSpPr>
      <p:grpSpPr>
        <a:xfrm>
          <a:off x="0" y="0"/>
          <a:ext cx="0" cy="0"/>
          <a:chOff x="0" y="0"/>
          <a:chExt cx="0" cy="0"/>
        </a:xfrm>
      </p:grpSpPr>
      <p:sp>
        <p:nvSpPr>
          <p:cNvPr id="23" name="Прямоугольник 22">
            <a:extLst>
              <a:ext uri="{FF2B5EF4-FFF2-40B4-BE49-F238E27FC236}">
                <a16:creationId xmlns:a16="http://schemas.microsoft.com/office/drawing/2014/main" id="{D357E5CF-F389-4773-ACA5-7B466C66AA8D}"/>
              </a:ext>
            </a:extLst>
          </p:cNvPr>
          <p:cNvSpPr>
            <a:spLocks noGrp="1"/>
          </p:cNvSpPr>
          <p:nvPr/>
        </p:nvSpPr>
        <p:spPr>
          <a:xfrm>
            <a:off x="533400" y="323850"/>
            <a:ext cx="4762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ARBEITSRAUM</a:t>
            </a:r>
          </a:p>
        </p:txBody>
      </p:sp>
      <p:sp>
        <p:nvSpPr>
          <p:cNvPr id="2" name="Прямоугольник 1">
            <a:extLst>
              <a:ext uri="{FF2B5EF4-FFF2-40B4-BE49-F238E27FC236}">
                <a16:creationId xmlns:a16="http://schemas.microsoft.com/office/drawing/2014/main" id="{43702116-ACA7-46BD-BAE4-DD0D0F7C66FA}"/>
              </a:ext>
            </a:extLst>
          </p:cNvPr>
          <p:cNvSpPr>
            <a:spLocks noGrp="1"/>
          </p:cNvSpPr>
          <p:nvPr/>
        </p:nvSpPr>
        <p:spPr>
          <a:xfrm>
            <a:off x="533400" y="628650"/>
            <a:ext cx="10668000" cy="571500"/>
          </a:xfrm>
          <a:prstGeom prst="rect">
            <a:avLst/>
          </a:prstGeom>
          <a:noFill/>
          <a:ln w="0">
            <a:noFill/>
          </a:ln>
        </p:spPr>
        <p:txBody>
          <a:bodyPr>
            <a:normAutofit fontScale="91304"/>
          </a:bodyPr>
          <a:lstStyle/>
          <a:p>
            <a:pPr>
              <a:defRPr sz="3450" b="0" i="0">
                <a:solidFill>
                  <a:srgbClr val="10241D"/>
                </a:solidFill>
                <a:latin typeface="Georgia"/>
                <a:ea typeface="Georgia"/>
                <a:cs typeface="Georgia"/>
              </a:defRPr>
            </a:pPr>
            <a:r>
              <a:rPr sz="3450" b="0" i="0">
                <a:solidFill>
                  <a:srgbClr val="10241D"/>
                </a:solidFill>
                <a:latin typeface="Georgia"/>
                <a:ea typeface="Georgia"/>
                <a:cs typeface="Georgia"/>
              </a:rPr>
              <a:t>Miro hält die Konstellation offen</a:t>
            </a:r>
          </a:p>
        </p:txBody>
      </p:sp>
      <p:pic>
        <p:nvPicPr>
          <p:cNvPr id="25" name="Рисунок 24"/>
          <p:cNvPicPr>
            <a:picLocks noChangeAspect="1"/>
          </p:cNvPicPr>
          <p:nvPr/>
        </p:nvPicPr>
        <p:blipFill>
          <a:blip r:embed="rId3"/>
          <a:stretch/>
        </p:blipFill>
        <p:spPr>
          <a:xfrm>
            <a:off x="962677" y="1352550"/>
            <a:ext cx="5904195" cy="4762500"/>
          </a:xfrm>
          <a:prstGeom prst="rect">
            <a:avLst/>
          </a:prstGeom>
        </p:spPr>
      </p:pic>
      <p:sp>
        <p:nvSpPr>
          <p:cNvPr id="4" name="Прямоугольник 3">
            <a:extLst>
              <a:ext uri="{FF2B5EF4-FFF2-40B4-BE49-F238E27FC236}">
                <a16:creationId xmlns:a16="http://schemas.microsoft.com/office/drawing/2014/main" id="{6DE74716-965C-4771-B79E-680ED12CE6C8}"/>
              </a:ext>
            </a:extLst>
          </p:cNvPr>
          <p:cNvSpPr>
            <a:spLocks noGrp="1"/>
          </p:cNvSpPr>
          <p:nvPr/>
        </p:nvSpPr>
        <p:spPr>
          <a:xfrm>
            <a:off x="7791450" y="1466850"/>
            <a:ext cx="314325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BOARD-LOGIK</a:t>
            </a:r>
          </a:p>
        </p:txBody>
      </p:sp>
      <p:sp>
        <p:nvSpPr>
          <p:cNvPr id="5" name="Прямоугольник 4">
            <a:extLst>
              <a:ext uri="{FF2B5EF4-FFF2-40B4-BE49-F238E27FC236}">
                <a16:creationId xmlns:a16="http://schemas.microsoft.com/office/drawing/2014/main" id="{D11DD31B-0F17-4B12-BF18-4ABA4A89F7D4}"/>
              </a:ext>
            </a:extLst>
          </p:cNvPr>
          <p:cNvSpPr>
            <a:spLocks noGrp="1"/>
          </p:cNvSpPr>
          <p:nvPr/>
        </p:nvSpPr>
        <p:spPr>
          <a:xfrm>
            <a:off x="7791450" y="1752600"/>
            <a:ext cx="3429000" cy="628650"/>
          </a:xfrm>
          <a:prstGeom prst="rect">
            <a:avLst/>
          </a:prstGeom>
          <a:noFill/>
          <a:ln w="0">
            <a:noFill/>
          </a:ln>
        </p:spPr>
        <p:txBody>
          <a:bodyPr>
            <a:normAutofit fontScale="93845"/>
          </a:bodyPr>
          <a:lstStyle/>
          <a:p>
            <a:pPr>
              <a:defRPr sz="2100" b="0" i="0">
                <a:solidFill>
                  <a:srgbClr val="10241D"/>
                </a:solidFill>
                <a:latin typeface="Georgia"/>
                <a:ea typeface="Georgia"/>
                <a:cs typeface="Georgia"/>
              </a:defRPr>
            </a:pPr>
            <a:r>
              <a:rPr sz="2100" b="0" i="0">
                <a:solidFill>
                  <a:srgbClr val="10241D"/>
                </a:solidFill>
                <a:latin typeface="Georgia"/>
                <a:ea typeface="Georgia"/>
                <a:cs typeface="Georgia"/>
              </a:rPr>
              <a:t>Beziehungen statt Kategorien</a:t>
            </a:r>
          </a:p>
        </p:txBody>
      </p:sp>
      <p:sp>
        <p:nvSpPr>
          <p:cNvPr id="6" name="Прямоугольник 5">
            <a:extLst>
              <a:ext uri="{FF2B5EF4-FFF2-40B4-BE49-F238E27FC236}">
                <a16:creationId xmlns:a16="http://schemas.microsoft.com/office/drawing/2014/main" id="{A88987FF-2CC8-48B8-94FC-C66D4D1848C0}"/>
              </a:ext>
            </a:extLst>
          </p:cNvPr>
          <p:cNvSpPr>
            <a:spLocks noGrp="1"/>
          </p:cNvSpPr>
          <p:nvPr/>
        </p:nvSpPr>
        <p:spPr>
          <a:xfrm>
            <a:off x="7791450" y="2476500"/>
            <a:ext cx="3429000" cy="19050"/>
          </a:xfrm>
          <a:prstGeom prst="rect">
            <a:avLst/>
          </a:prstGeom>
          <a:solidFill>
            <a:srgbClr val="10241D"/>
          </a:solidFill>
          <a:ln w="0">
            <a:noFill/>
          </a:ln>
        </p:spPr>
        <p:txBody>
          <a:bodyPr/>
          <a:lstStyle/>
          <a:p>
            <a:endParaRPr lang="ru-CH"/>
          </a:p>
        </p:txBody>
      </p:sp>
      <p:sp>
        <p:nvSpPr>
          <p:cNvPr id="7" name="Прямоугольник 6">
            <a:extLst>
              <a:ext uri="{FF2B5EF4-FFF2-40B4-BE49-F238E27FC236}">
                <a16:creationId xmlns:a16="http://schemas.microsoft.com/office/drawing/2014/main" id="{04B3FCD2-FEDE-431B-AA1D-55234B76D680}"/>
              </a:ext>
            </a:extLst>
          </p:cNvPr>
          <p:cNvSpPr>
            <a:spLocks noGrp="1"/>
          </p:cNvSpPr>
          <p:nvPr/>
        </p:nvSpPr>
        <p:spPr>
          <a:xfrm>
            <a:off x="7791450" y="2724150"/>
            <a:ext cx="323850" cy="190500"/>
          </a:xfrm>
          <a:prstGeom prst="rect">
            <a:avLst/>
          </a:prstGeom>
          <a:noFill/>
          <a:ln w="0">
            <a:noFill/>
          </a:ln>
        </p:spPr>
        <p:txBody>
          <a:bodyPr>
            <a:normAutofit fontScale="61905"/>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01</a:t>
            </a:r>
          </a:p>
        </p:txBody>
      </p:sp>
      <p:sp>
        <p:nvSpPr>
          <p:cNvPr id="8" name="Прямоугольник 7">
            <a:extLst>
              <a:ext uri="{FF2B5EF4-FFF2-40B4-BE49-F238E27FC236}">
                <a16:creationId xmlns:a16="http://schemas.microsoft.com/office/drawing/2014/main" id="{05078BAF-9D0B-4653-A2A9-E6AD5DAA5315}"/>
              </a:ext>
            </a:extLst>
          </p:cNvPr>
          <p:cNvSpPr>
            <a:spLocks noGrp="1"/>
          </p:cNvSpPr>
          <p:nvPr/>
        </p:nvSpPr>
        <p:spPr>
          <a:xfrm>
            <a:off x="8191500" y="2724150"/>
            <a:ext cx="3048000" cy="190500"/>
          </a:xfrm>
          <a:prstGeom prst="rect">
            <a:avLst/>
          </a:prstGeom>
          <a:noFill/>
          <a:ln w="0">
            <a:noFill/>
          </a:ln>
        </p:spPr>
        <p:txBody>
          <a:bodyPr>
            <a:normAutofit fontScale="66667"/>
          </a:bodyPr>
          <a:lstStyle/>
          <a:p>
            <a:pPr>
              <a:defRPr sz="975" b="1" i="0">
                <a:solidFill>
                  <a:srgbClr val="10241D"/>
                </a:solidFill>
                <a:latin typeface="Arial"/>
                <a:ea typeface="Arial"/>
                <a:cs typeface="Arial"/>
              </a:defRPr>
            </a:pPr>
            <a:r>
              <a:rPr sz="975" b="1" i="0">
                <a:solidFill>
                  <a:srgbClr val="10241D"/>
                </a:solidFill>
                <a:latin typeface="Arial"/>
                <a:ea typeface="Arial"/>
                <a:cs typeface="Arial"/>
              </a:rPr>
              <a:t>LEBENDIG · ORGANISCH · VERNETZT</a:t>
            </a:r>
          </a:p>
        </p:txBody>
      </p:sp>
      <p:sp>
        <p:nvSpPr>
          <p:cNvPr id="9" name="Прямоугольник 8">
            <a:extLst>
              <a:ext uri="{FF2B5EF4-FFF2-40B4-BE49-F238E27FC236}">
                <a16:creationId xmlns:a16="http://schemas.microsoft.com/office/drawing/2014/main" id="{D158EDF5-9918-4372-9936-6426D3271F99}"/>
              </a:ext>
            </a:extLst>
          </p:cNvPr>
          <p:cNvSpPr>
            <a:spLocks noGrp="1"/>
          </p:cNvSpPr>
          <p:nvPr/>
        </p:nvSpPr>
        <p:spPr>
          <a:xfrm>
            <a:off x="8191500" y="2971800"/>
            <a:ext cx="3028950" cy="457200"/>
          </a:xfrm>
          <a:prstGeom prst="rect">
            <a:avLst/>
          </a:prstGeom>
          <a:noFill/>
          <a:ln w="0">
            <a:noFill/>
          </a:ln>
        </p:spPr>
        <p:txBody>
          <a:bodyPr>
            <a:normAutofit fontScale="94118"/>
          </a:bodyPr>
          <a:lstStyle/>
          <a:p>
            <a:pPr>
              <a:defRPr sz="1275" b="0" i="0">
                <a:solidFill>
                  <a:srgbClr val="65726B"/>
                </a:solidFill>
                <a:latin typeface="Arial"/>
                <a:ea typeface="Arial"/>
                <a:cs typeface="Arial"/>
              </a:defRPr>
            </a:pPr>
            <a:r>
              <a:rPr sz="1275" b="0" i="0">
                <a:solidFill>
                  <a:srgbClr val="65726B"/>
                </a:solidFill>
                <a:latin typeface="Arial"/>
                <a:ea typeface="Arial"/>
                <a:cs typeface="Arial"/>
              </a:rPr>
              <a:t>Ameise, Schwarm, Wurzeln, Zellen und Myzel.</a:t>
            </a:r>
          </a:p>
        </p:txBody>
      </p:sp>
      <p:sp>
        <p:nvSpPr>
          <p:cNvPr id="10" name="Прямоугольник 9">
            <a:extLst>
              <a:ext uri="{FF2B5EF4-FFF2-40B4-BE49-F238E27FC236}">
                <a16:creationId xmlns:a16="http://schemas.microsoft.com/office/drawing/2014/main" id="{F6CDDA80-B04E-49AB-894C-52874353C20E}"/>
              </a:ext>
            </a:extLst>
          </p:cNvPr>
          <p:cNvSpPr>
            <a:spLocks noGrp="1"/>
          </p:cNvSpPr>
          <p:nvPr/>
        </p:nvSpPr>
        <p:spPr>
          <a:xfrm>
            <a:off x="7791450" y="3600450"/>
            <a:ext cx="323850" cy="190500"/>
          </a:xfrm>
          <a:prstGeom prst="rect">
            <a:avLst/>
          </a:prstGeom>
          <a:noFill/>
          <a:ln w="0">
            <a:noFill/>
          </a:ln>
        </p:spPr>
        <p:txBody>
          <a:bodyPr>
            <a:normAutofit fontScale="61905"/>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02</a:t>
            </a:r>
          </a:p>
        </p:txBody>
      </p:sp>
      <p:sp>
        <p:nvSpPr>
          <p:cNvPr id="11" name="Прямоугольник 10">
            <a:extLst>
              <a:ext uri="{FF2B5EF4-FFF2-40B4-BE49-F238E27FC236}">
                <a16:creationId xmlns:a16="http://schemas.microsoft.com/office/drawing/2014/main" id="{1E2045AF-8599-4880-8244-14BA35CF13FE}"/>
              </a:ext>
            </a:extLst>
          </p:cNvPr>
          <p:cNvSpPr>
            <a:spLocks noGrp="1"/>
          </p:cNvSpPr>
          <p:nvPr/>
        </p:nvSpPr>
        <p:spPr>
          <a:xfrm>
            <a:off x="8191500" y="3600450"/>
            <a:ext cx="3048000" cy="190500"/>
          </a:xfrm>
          <a:prstGeom prst="rect">
            <a:avLst/>
          </a:prstGeom>
          <a:noFill/>
          <a:ln w="0">
            <a:noFill/>
          </a:ln>
        </p:spPr>
        <p:txBody>
          <a:bodyPr>
            <a:normAutofit fontScale="66667"/>
          </a:bodyPr>
          <a:lstStyle/>
          <a:p>
            <a:pPr>
              <a:defRPr sz="975" b="1" i="0">
                <a:solidFill>
                  <a:srgbClr val="10241D"/>
                </a:solidFill>
                <a:latin typeface="Arial"/>
                <a:ea typeface="Arial"/>
                <a:cs typeface="Arial"/>
              </a:defRPr>
            </a:pPr>
            <a:r>
              <a:rPr sz="975" b="1" i="0">
                <a:solidFill>
                  <a:srgbClr val="10241D"/>
                </a:solidFill>
                <a:latin typeface="Arial"/>
                <a:ea typeface="Arial"/>
                <a:cs typeface="Arial"/>
              </a:rPr>
              <a:t>ORGANISCH ↔ MECHANISCH</a:t>
            </a:r>
          </a:p>
        </p:txBody>
      </p:sp>
      <p:sp>
        <p:nvSpPr>
          <p:cNvPr id="12" name="Прямоугольник 11">
            <a:extLst>
              <a:ext uri="{FF2B5EF4-FFF2-40B4-BE49-F238E27FC236}">
                <a16:creationId xmlns:a16="http://schemas.microsoft.com/office/drawing/2014/main" id="{D3064E6A-89FE-4761-AA36-E9271949E182}"/>
              </a:ext>
            </a:extLst>
          </p:cNvPr>
          <p:cNvSpPr>
            <a:spLocks noGrp="1"/>
          </p:cNvSpPr>
          <p:nvPr/>
        </p:nvSpPr>
        <p:spPr>
          <a:xfrm>
            <a:off x="8191500" y="3848100"/>
            <a:ext cx="3028950" cy="457200"/>
          </a:xfrm>
          <a:prstGeom prst="rect">
            <a:avLst/>
          </a:prstGeom>
          <a:noFill/>
          <a:ln w="0">
            <a:noFill/>
          </a:ln>
        </p:spPr>
        <p:txBody>
          <a:bodyPr>
            <a:normAutofit fontScale="94118"/>
          </a:bodyPr>
          <a:lstStyle/>
          <a:p>
            <a:pPr>
              <a:defRPr sz="1275" b="0" i="0">
                <a:solidFill>
                  <a:srgbClr val="65726B"/>
                </a:solidFill>
                <a:latin typeface="Arial"/>
                <a:ea typeface="Arial"/>
                <a:cs typeface="Arial"/>
              </a:defRPr>
            </a:pPr>
            <a:r>
              <a:rPr sz="1275" b="0" i="0">
                <a:solidFill>
                  <a:srgbClr val="65726B"/>
                </a:solidFill>
                <a:latin typeface="Arial"/>
                <a:ea typeface="Arial"/>
                <a:cs typeface="Arial"/>
              </a:rPr>
              <a:t>Architektur, Organismus und Maschine bilden Übergänge.</a:t>
            </a:r>
          </a:p>
        </p:txBody>
      </p:sp>
      <p:sp>
        <p:nvSpPr>
          <p:cNvPr id="13" name="Прямоугольник 12">
            <a:extLst>
              <a:ext uri="{FF2B5EF4-FFF2-40B4-BE49-F238E27FC236}">
                <a16:creationId xmlns:a16="http://schemas.microsoft.com/office/drawing/2014/main" id="{72BC4BD1-FF8C-4B52-9E4C-731AD59C3010}"/>
              </a:ext>
            </a:extLst>
          </p:cNvPr>
          <p:cNvSpPr>
            <a:spLocks noGrp="1"/>
          </p:cNvSpPr>
          <p:nvPr/>
        </p:nvSpPr>
        <p:spPr>
          <a:xfrm>
            <a:off x="7791450" y="4476750"/>
            <a:ext cx="323850" cy="190500"/>
          </a:xfrm>
          <a:prstGeom prst="rect">
            <a:avLst/>
          </a:prstGeom>
          <a:noFill/>
          <a:ln w="0">
            <a:noFill/>
          </a:ln>
        </p:spPr>
        <p:txBody>
          <a:bodyPr>
            <a:normAutofit fontScale="61905"/>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03</a:t>
            </a:r>
          </a:p>
        </p:txBody>
      </p:sp>
      <p:sp>
        <p:nvSpPr>
          <p:cNvPr id="14" name="Прямоугольник 13">
            <a:extLst>
              <a:ext uri="{FF2B5EF4-FFF2-40B4-BE49-F238E27FC236}">
                <a16:creationId xmlns:a16="http://schemas.microsoft.com/office/drawing/2014/main" id="{CDA0B948-20F4-40F3-BB34-64834E0BEA3A}"/>
              </a:ext>
            </a:extLst>
          </p:cNvPr>
          <p:cNvSpPr>
            <a:spLocks noGrp="1"/>
          </p:cNvSpPr>
          <p:nvPr/>
        </p:nvSpPr>
        <p:spPr>
          <a:xfrm>
            <a:off x="8191500" y="4476750"/>
            <a:ext cx="3048000" cy="190500"/>
          </a:xfrm>
          <a:prstGeom prst="rect">
            <a:avLst/>
          </a:prstGeom>
          <a:noFill/>
          <a:ln w="0">
            <a:noFill/>
          </a:ln>
        </p:spPr>
        <p:txBody>
          <a:bodyPr>
            <a:normAutofit fontScale="66667"/>
          </a:bodyPr>
          <a:lstStyle/>
          <a:p>
            <a:pPr>
              <a:defRPr sz="975" b="1" i="0">
                <a:solidFill>
                  <a:srgbClr val="10241D"/>
                </a:solidFill>
                <a:latin typeface="Arial"/>
                <a:ea typeface="Arial"/>
                <a:cs typeface="Arial"/>
              </a:defRPr>
            </a:pPr>
            <a:r>
              <a:rPr sz="975" b="1" i="0">
                <a:solidFill>
                  <a:srgbClr val="10241D"/>
                </a:solidFill>
                <a:latin typeface="Arial"/>
                <a:ea typeface="Arial"/>
                <a:cs typeface="Arial"/>
              </a:rPr>
              <a:t>EIGENE PERSPEKTIVE</a:t>
            </a:r>
          </a:p>
        </p:txBody>
      </p:sp>
      <p:sp>
        <p:nvSpPr>
          <p:cNvPr id="15" name="Прямоугольник 14">
            <a:extLst>
              <a:ext uri="{FF2B5EF4-FFF2-40B4-BE49-F238E27FC236}">
                <a16:creationId xmlns:a16="http://schemas.microsoft.com/office/drawing/2014/main" id="{23A06F2E-7CA7-4E61-8F1A-BE738F78869B}"/>
              </a:ext>
            </a:extLst>
          </p:cNvPr>
          <p:cNvSpPr>
            <a:spLocks noGrp="1"/>
          </p:cNvSpPr>
          <p:nvPr/>
        </p:nvSpPr>
        <p:spPr>
          <a:xfrm>
            <a:off x="8191500" y="4724400"/>
            <a:ext cx="3028950" cy="457200"/>
          </a:xfrm>
          <a:prstGeom prst="rect">
            <a:avLst/>
          </a:prstGeom>
          <a:noFill/>
          <a:ln w="0">
            <a:noFill/>
          </a:ln>
        </p:spPr>
        <p:txBody>
          <a:bodyPr>
            <a:normAutofit fontScale="94118"/>
          </a:bodyPr>
          <a:lstStyle/>
          <a:p>
            <a:pPr>
              <a:defRPr sz="1275" b="0" i="0">
                <a:solidFill>
                  <a:srgbClr val="65726B"/>
                </a:solidFill>
                <a:latin typeface="Arial"/>
                <a:ea typeface="Arial"/>
                <a:cs typeface="Arial"/>
              </a:defRPr>
            </a:pPr>
            <a:r>
              <a:rPr sz="1275" b="0" i="0">
                <a:solidFill>
                  <a:srgbClr val="65726B"/>
                </a:solidFill>
                <a:latin typeface="Arial"/>
                <a:ea typeface="Arial"/>
                <a:cs typeface="Arial"/>
              </a:rPr>
              <a:t>Die feste Grenze zwischen Natur und Technik wird fragwürdig.</a:t>
            </a:r>
          </a:p>
        </p:txBody>
      </p:sp>
      <p:sp>
        <p:nvSpPr>
          <p:cNvPr id="16" name="Прямоугольник 15">
            <a:extLst>
              <a:ext uri="{FF2B5EF4-FFF2-40B4-BE49-F238E27FC236}">
                <a16:creationId xmlns:a16="http://schemas.microsoft.com/office/drawing/2014/main" id="{14B67C32-2CBC-49CB-883B-E7AFDCA9802E}"/>
              </a:ext>
            </a:extLst>
          </p:cNvPr>
          <p:cNvSpPr>
            <a:spLocks noGrp="1"/>
          </p:cNvSpPr>
          <p:nvPr/>
        </p:nvSpPr>
        <p:spPr>
          <a:xfrm>
            <a:off x="7791450" y="5391150"/>
            <a:ext cx="3429000" cy="457200"/>
          </a:xfrm>
          <a:prstGeom prst="rect">
            <a:avLst/>
          </a:prstGeom>
          <a:noFill/>
          <a:ln w="0">
            <a:noFill/>
          </a:ln>
        </p:spPr>
        <p:txBody>
          <a:bodyPr>
            <a:normAutofit fontScale="80000"/>
          </a:bodyPr>
          <a:lstStyle/>
          <a:p>
            <a:pPr>
              <a:defRPr sz="1500" b="0" i="1">
                <a:solidFill>
                  <a:srgbClr val="10241D"/>
                </a:solidFill>
                <a:latin typeface="Georgia"/>
                <a:ea typeface="Georgia"/>
                <a:cs typeface="Georgia"/>
              </a:defRPr>
            </a:pPr>
            <a:r>
              <a:rPr sz="1500" b="0" i="1">
                <a:solidFill>
                  <a:srgbClr val="10241D"/>
                </a:solidFill>
                <a:latin typeface="Georgia"/>
                <a:ea typeface="Georgia"/>
                <a:cs typeface="Georgia"/>
              </a:rPr>
              <a:t>Nicht ein einzelnes Objekt, sondern ein lebendiges Beziehungssystem.</a:t>
            </a:r>
          </a:p>
        </p:txBody>
      </p:sp>
      <p:sp>
        <p:nvSpPr>
          <p:cNvPr id="17" name="Прямоугольник 16">
            <a:hlinkClick r:id="rId4"/>
            <a:extLst>
              <a:ext uri="{FF2B5EF4-FFF2-40B4-BE49-F238E27FC236}">
                <a16:creationId xmlns:a16="http://schemas.microsoft.com/office/drawing/2014/main" id="{8CC9539C-0CE3-40F9-962F-D346EED22421}"/>
              </a:ext>
            </a:extLst>
          </p:cNvPr>
          <p:cNvSpPr>
            <a:spLocks noGrp="1"/>
          </p:cNvSpPr>
          <p:nvPr/>
        </p:nvSpPr>
        <p:spPr>
          <a:xfrm>
            <a:off x="8839200" y="6000750"/>
            <a:ext cx="11049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VORTRAG  ↗</a:t>
            </a:r>
          </a:p>
        </p:txBody>
      </p:sp>
      <p:sp>
        <p:nvSpPr>
          <p:cNvPr id="18" name="Прямоугольник 17">
            <a:hlinkClick r:id="rId4"/>
            <a:extLst>
              <a:ext uri="{FF2B5EF4-FFF2-40B4-BE49-F238E27FC236}">
                <a16:creationId xmlns:a16="http://schemas.microsoft.com/office/drawing/2014/main" id="{5C2ADB28-78F0-4B50-A5A4-D528567F0F4F}"/>
              </a:ext>
            </a:extLst>
          </p:cNvPr>
          <p:cNvSpPr>
            <a:spLocks noGrp="1"/>
          </p:cNvSpPr>
          <p:nvPr/>
        </p:nvSpPr>
        <p:spPr>
          <a:xfrm>
            <a:off x="8839200" y="6248400"/>
            <a:ext cx="1104900" cy="19050"/>
          </a:xfrm>
          <a:prstGeom prst="rect">
            <a:avLst/>
          </a:prstGeom>
          <a:solidFill>
            <a:srgbClr val="A43D27"/>
          </a:solidFill>
          <a:ln w="0">
            <a:noFill/>
          </a:ln>
        </p:spPr>
        <p:txBody>
          <a:bodyPr/>
          <a:lstStyle/>
          <a:p>
            <a:endParaRPr lang="ru-CH"/>
          </a:p>
        </p:txBody>
      </p:sp>
      <p:sp>
        <p:nvSpPr>
          <p:cNvPr id="19" name="Прямоугольник 18">
            <a:hlinkClick r:id="rId5"/>
            <a:extLst>
              <a:ext uri="{FF2B5EF4-FFF2-40B4-BE49-F238E27FC236}">
                <a16:creationId xmlns:a16="http://schemas.microsoft.com/office/drawing/2014/main" id="{D7F29A87-FDF5-4CD8-98D0-419AF899AC6D}"/>
              </a:ext>
            </a:extLst>
          </p:cNvPr>
          <p:cNvSpPr>
            <a:spLocks noGrp="1"/>
          </p:cNvSpPr>
          <p:nvPr/>
        </p:nvSpPr>
        <p:spPr>
          <a:xfrm>
            <a:off x="10115550" y="6000750"/>
            <a:ext cx="11049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MIRO PDF  ↗</a:t>
            </a:r>
          </a:p>
        </p:txBody>
      </p:sp>
      <p:sp>
        <p:nvSpPr>
          <p:cNvPr id="20" name="Прямоугольник 19">
            <a:hlinkClick r:id="rId5"/>
            <a:extLst>
              <a:ext uri="{FF2B5EF4-FFF2-40B4-BE49-F238E27FC236}">
                <a16:creationId xmlns:a16="http://schemas.microsoft.com/office/drawing/2014/main" id="{2D407540-86B4-4D04-BE65-C154F5C14265}"/>
              </a:ext>
            </a:extLst>
          </p:cNvPr>
          <p:cNvSpPr>
            <a:spLocks noGrp="1"/>
          </p:cNvSpPr>
          <p:nvPr/>
        </p:nvSpPr>
        <p:spPr>
          <a:xfrm>
            <a:off x="10115550" y="6248400"/>
            <a:ext cx="1104900" cy="19050"/>
          </a:xfrm>
          <a:prstGeom prst="rect">
            <a:avLst/>
          </a:prstGeom>
          <a:solidFill>
            <a:srgbClr val="A43D27"/>
          </a:solidFill>
          <a:ln w="0">
            <a:noFill/>
          </a:ln>
        </p:spPr>
        <p:txBody>
          <a:bodyPr/>
          <a:lstStyle/>
          <a:p>
            <a:endParaRPr lang="ru-CH"/>
          </a:p>
        </p:txBody>
      </p:sp>
      <p:sp>
        <p:nvSpPr>
          <p:cNvPr id="21" name="Прямоугольник 20">
            <a:extLst>
              <a:ext uri="{FF2B5EF4-FFF2-40B4-BE49-F238E27FC236}">
                <a16:creationId xmlns:a16="http://schemas.microsoft.com/office/drawing/2014/main" id="{AAE0638E-173E-4BC7-83CF-1E5CDE543A8F}"/>
              </a:ext>
            </a:extLst>
          </p:cNvPr>
          <p:cNvSpPr>
            <a:spLocks noGrp="1"/>
          </p:cNvSpPr>
          <p:nvPr/>
        </p:nvSpPr>
        <p:spPr>
          <a:xfrm>
            <a:off x="533400" y="6553200"/>
            <a:ext cx="7239000" cy="133350"/>
          </a:xfrm>
          <a:prstGeom prst="rect">
            <a:avLst/>
          </a:prstGeom>
          <a:noFill/>
          <a:ln w="0">
            <a:noFill/>
          </a:ln>
        </p:spPr>
        <p:txBody>
          <a:bodyPr>
            <a:normAutofit fontScale="40741"/>
          </a:bodyPr>
          <a:lstStyle/>
          <a:p>
            <a:pPr>
              <a:defRPr sz="675" b="1" i="0">
                <a:solidFill>
                  <a:srgbClr val="65726B"/>
                </a:solidFill>
                <a:latin typeface="Arial"/>
                <a:ea typeface="Arial"/>
                <a:cs typeface="Arial"/>
              </a:defRPr>
            </a:pPr>
            <a:r>
              <a:rPr sz="675" b="1" i="0">
                <a:solidFill>
                  <a:srgbClr val="65726B"/>
                </a:solidFill>
                <a:latin typeface="Arial"/>
                <a:ea typeface="Arial"/>
                <a:cs typeface="Arial"/>
              </a:rPr>
              <a:t>UMWELT / LEBENDIGES SYSTEM    DMYTRO HLUKH    2026</a:t>
            </a:r>
          </a:p>
        </p:txBody>
      </p:sp>
      <p:sp>
        <p:nvSpPr>
          <p:cNvPr id="22" name="Прямоугольник 21">
            <a:extLst>
              <a:ext uri="{FF2B5EF4-FFF2-40B4-BE49-F238E27FC236}">
                <a16:creationId xmlns:a16="http://schemas.microsoft.com/office/drawing/2014/main" id="{ED711121-50B4-4C77-8EA8-9FEFA747F746}"/>
              </a:ext>
            </a:extLst>
          </p:cNvPr>
          <p:cNvSpPr>
            <a:spLocks noGrp="1"/>
          </p:cNvSpPr>
          <p:nvPr/>
        </p:nvSpPr>
        <p:spPr>
          <a:xfrm>
            <a:off x="11201400" y="6553200"/>
            <a:ext cx="457200" cy="133350"/>
          </a:xfrm>
          <a:prstGeom prst="rect">
            <a:avLst/>
          </a:prstGeom>
          <a:noFill/>
          <a:ln w="0">
            <a:noFill/>
          </a:ln>
        </p:spPr>
        <p:txBody>
          <a:bodyPr>
            <a:normAutofit fontScale="40741"/>
          </a:bodyPr>
          <a:lstStyle/>
          <a:p>
            <a:pPr>
              <a:defRPr sz="675" b="1" i="0">
                <a:solidFill>
                  <a:srgbClr val="65726B"/>
                </a:solidFill>
                <a:latin typeface="Arial"/>
                <a:ea typeface="Arial"/>
                <a:cs typeface="Arial"/>
              </a:defRPr>
            </a:pPr>
            <a:r>
              <a:rPr sz="675" b="1" i="0">
                <a:solidFill>
                  <a:srgbClr val="65726B"/>
                </a:solidFill>
                <a:latin typeface="Arial"/>
                <a:ea typeface="Arial"/>
                <a:cs typeface="Arial"/>
              </a:rPr>
              <a:t>07</a:t>
            </a:r>
          </a:p>
        </p:txBody>
      </p:sp>
    </p:spTree>
    <p:extLst>
      <p:ext uri="{BB962C8B-B14F-4D97-AF65-F5344CB8AC3E}">
        <p14:creationId xmlns:p14="http://schemas.microsoft.com/office/powerpoint/2010/main" val="1821763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0241D"/>
        </a:solidFill>
        <a:effectLst/>
      </p:bgPr>
    </p:bg>
    <p:spTree>
      <p:nvGrpSpPr>
        <p:cNvPr id="1" name=""/>
        <p:cNvGrpSpPr/>
        <p:nvPr/>
      </p:nvGrpSpPr>
      <p:grpSpPr>
        <a:xfrm>
          <a:off x="0" y="0"/>
          <a:ext cx="0" cy="0"/>
          <a:chOff x="0" y="0"/>
          <a:chExt cx="0" cy="0"/>
        </a:xfrm>
      </p:grpSpPr>
      <p:sp>
        <p:nvSpPr>
          <p:cNvPr id="20" name="Прямоугольник 19">
            <a:extLst>
              <a:ext uri="{FF2B5EF4-FFF2-40B4-BE49-F238E27FC236}">
                <a16:creationId xmlns:a16="http://schemas.microsoft.com/office/drawing/2014/main" id="{334183AB-4C1D-464A-AC65-210AA497A73E}"/>
              </a:ext>
            </a:extLst>
          </p:cNvPr>
          <p:cNvSpPr>
            <a:spLocks noGrp="1"/>
          </p:cNvSpPr>
          <p:nvPr/>
        </p:nvSpPr>
        <p:spPr>
          <a:xfrm>
            <a:off x="533400" y="323850"/>
            <a:ext cx="4762500" cy="209550"/>
          </a:xfrm>
          <a:prstGeom prst="rect">
            <a:avLst/>
          </a:prstGeom>
          <a:noFill/>
          <a:ln w="0">
            <a:noFill/>
          </a:ln>
        </p:spPr>
        <p:txBody>
          <a:bodyPr>
            <a:normAutofit fontScale="73809"/>
          </a:bodyPr>
          <a:lstStyle/>
          <a:p>
            <a:pPr>
              <a:defRPr sz="1050" b="1" i="0">
                <a:solidFill>
                  <a:srgbClr val="D6FF3F"/>
                </a:solidFill>
                <a:latin typeface="Arial"/>
                <a:ea typeface="Arial"/>
                <a:cs typeface="Arial"/>
              </a:defRPr>
            </a:pPr>
            <a:r>
              <a:rPr sz="1050" b="1" i="0">
                <a:solidFill>
                  <a:srgbClr val="D6FF3F"/>
                </a:solidFill>
                <a:latin typeface="Arial"/>
                <a:ea typeface="Arial"/>
                <a:cs typeface="Arial"/>
              </a:rPr>
              <a:t>VERDICHTUNG</a:t>
            </a:r>
          </a:p>
        </p:txBody>
      </p:sp>
      <p:sp>
        <p:nvSpPr>
          <p:cNvPr id="2" name="Прямоугольник 1">
            <a:extLst>
              <a:ext uri="{FF2B5EF4-FFF2-40B4-BE49-F238E27FC236}">
                <a16:creationId xmlns:a16="http://schemas.microsoft.com/office/drawing/2014/main" id="{9AD800A7-EADD-4165-B08B-7DF761A8BD75}"/>
              </a:ext>
            </a:extLst>
          </p:cNvPr>
          <p:cNvSpPr>
            <a:spLocks noGrp="1"/>
          </p:cNvSpPr>
          <p:nvPr/>
        </p:nvSpPr>
        <p:spPr>
          <a:xfrm>
            <a:off x="533400" y="628650"/>
            <a:ext cx="10668000" cy="571500"/>
          </a:xfrm>
          <a:prstGeom prst="rect">
            <a:avLst/>
          </a:prstGeom>
          <a:noFill/>
          <a:ln w="0">
            <a:noFill/>
          </a:ln>
        </p:spPr>
        <p:txBody>
          <a:bodyPr>
            <a:normAutofit fontScale="91304"/>
          </a:bodyPr>
          <a:lstStyle/>
          <a:p>
            <a:pPr>
              <a:defRPr sz="3450" b="0" i="0">
                <a:solidFill>
                  <a:srgbClr val="FFFDF8"/>
                </a:solidFill>
                <a:latin typeface="Georgia"/>
                <a:ea typeface="Georgia"/>
                <a:cs typeface="Georgia"/>
              </a:defRPr>
            </a:pPr>
            <a:r>
              <a:rPr sz="3450" b="0" i="0">
                <a:solidFill>
                  <a:srgbClr val="FFFDF8"/>
                </a:solidFill>
                <a:latin typeface="Georgia"/>
                <a:ea typeface="Georgia"/>
                <a:cs typeface="Georgia"/>
              </a:rPr>
              <a:t>Das Poster trifft vier Entscheidungen</a:t>
            </a:r>
          </a:p>
        </p:txBody>
      </p:sp>
      <p:pic>
        <p:nvPicPr>
          <p:cNvPr id="22" name="Рисунок 21"/>
          <p:cNvPicPr>
            <a:picLocks noChangeAspect="1"/>
          </p:cNvPicPr>
          <p:nvPr/>
        </p:nvPicPr>
        <p:blipFill>
          <a:blip r:embed="rId3"/>
          <a:stretch/>
        </p:blipFill>
        <p:spPr>
          <a:xfrm>
            <a:off x="1049846" y="1333500"/>
            <a:ext cx="3558159" cy="5029200"/>
          </a:xfrm>
          <a:prstGeom prst="rect">
            <a:avLst/>
          </a:prstGeom>
        </p:spPr>
      </p:pic>
      <p:sp>
        <p:nvSpPr>
          <p:cNvPr id="4" name="Прямоугольник 3">
            <a:extLst>
              <a:ext uri="{FF2B5EF4-FFF2-40B4-BE49-F238E27FC236}">
                <a16:creationId xmlns:a16="http://schemas.microsoft.com/office/drawing/2014/main" id="{E59B18E5-A16F-4E27-8DEE-3AAFD97744BE}"/>
              </a:ext>
            </a:extLst>
          </p:cNvPr>
          <p:cNvSpPr>
            <a:spLocks noGrp="1"/>
          </p:cNvSpPr>
          <p:nvPr/>
        </p:nvSpPr>
        <p:spPr>
          <a:xfrm>
            <a:off x="5829300" y="1466850"/>
            <a:ext cx="571500" cy="247650"/>
          </a:xfrm>
          <a:prstGeom prst="rect">
            <a:avLst/>
          </a:prstGeom>
          <a:noFill/>
          <a:ln w="0">
            <a:noFill/>
          </a:ln>
        </p:spPr>
        <p:txBody>
          <a:bodyPr>
            <a:normAutofit fontScale="80392"/>
          </a:bodyPr>
          <a:lstStyle/>
          <a:p>
            <a:pPr>
              <a:defRPr sz="1275" b="1" i="0">
                <a:solidFill>
                  <a:srgbClr val="D6FF3F"/>
                </a:solidFill>
                <a:latin typeface="Arial"/>
                <a:ea typeface="Arial"/>
                <a:cs typeface="Arial"/>
              </a:defRPr>
            </a:pPr>
            <a:r>
              <a:rPr sz="1275" b="1" i="0">
                <a:solidFill>
                  <a:srgbClr val="D6FF3F"/>
                </a:solidFill>
                <a:latin typeface="Arial"/>
                <a:ea typeface="Arial"/>
                <a:cs typeface="Arial"/>
              </a:rPr>
              <a:t>01</a:t>
            </a:r>
          </a:p>
        </p:txBody>
      </p:sp>
      <p:sp>
        <p:nvSpPr>
          <p:cNvPr id="5" name="Прямоугольник 4">
            <a:extLst>
              <a:ext uri="{FF2B5EF4-FFF2-40B4-BE49-F238E27FC236}">
                <a16:creationId xmlns:a16="http://schemas.microsoft.com/office/drawing/2014/main" id="{9BE47D73-5880-4116-9CA8-27D1BEA39E41}"/>
              </a:ext>
            </a:extLst>
          </p:cNvPr>
          <p:cNvSpPr>
            <a:spLocks noGrp="1"/>
          </p:cNvSpPr>
          <p:nvPr/>
        </p:nvSpPr>
        <p:spPr>
          <a:xfrm>
            <a:off x="6553200" y="1466850"/>
            <a:ext cx="2857500" cy="228600"/>
          </a:xfrm>
          <a:prstGeom prst="rect">
            <a:avLst/>
          </a:prstGeom>
          <a:noFill/>
          <a:ln w="0">
            <a:noFill/>
          </a:ln>
        </p:spPr>
        <p:txBody>
          <a:bodyPr>
            <a:normAutofit fontScale="85714"/>
          </a:bodyPr>
          <a:lstStyle/>
          <a:p>
            <a:pPr>
              <a:defRPr sz="1050" b="1" i="0">
                <a:solidFill>
                  <a:srgbClr val="B9C4BE"/>
                </a:solidFill>
                <a:latin typeface="Arial"/>
                <a:ea typeface="Arial"/>
                <a:cs typeface="Arial"/>
              </a:defRPr>
            </a:pPr>
            <a:r>
              <a:rPr sz="1050" b="1" i="0">
                <a:solidFill>
                  <a:srgbClr val="B9C4BE"/>
                </a:solidFill>
                <a:latin typeface="Arial"/>
                <a:ea typeface="Arial"/>
                <a:cs typeface="Arial"/>
              </a:rPr>
              <a:t>MASSSTAB</a:t>
            </a:r>
          </a:p>
        </p:txBody>
      </p:sp>
      <p:sp>
        <p:nvSpPr>
          <p:cNvPr id="6" name="Прямоугольник 5">
            <a:extLst>
              <a:ext uri="{FF2B5EF4-FFF2-40B4-BE49-F238E27FC236}">
                <a16:creationId xmlns:a16="http://schemas.microsoft.com/office/drawing/2014/main" id="{997EF692-A983-4873-92F5-872D92DC6599}"/>
              </a:ext>
            </a:extLst>
          </p:cNvPr>
          <p:cNvSpPr>
            <a:spLocks noGrp="1"/>
          </p:cNvSpPr>
          <p:nvPr/>
        </p:nvSpPr>
        <p:spPr>
          <a:xfrm>
            <a:off x="6553200" y="1752600"/>
            <a:ext cx="4476750" cy="609600"/>
          </a:xfrm>
          <a:prstGeom prst="rect">
            <a:avLst/>
          </a:prstGeom>
          <a:noFill/>
          <a:ln w="0">
            <a:noFill/>
          </a:ln>
        </p:spPr>
        <p:txBody>
          <a:bodyPr>
            <a:normAutofit fontScale="98551"/>
          </a:bodyPr>
          <a:lstStyle/>
          <a:p>
            <a:pPr>
              <a:defRPr sz="1725" b="0" i="0">
                <a:solidFill>
                  <a:srgbClr val="FFFDF8"/>
                </a:solidFill>
                <a:latin typeface="Georgia"/>
                <a:ea typeface="Georgia"/>
                <a:cs typeface="Georgia"/>
              </a:defRPr>
            </a:pPr>
            <a:r>
              <a:rPr sz="1725" b="0" i="0">
                <a:solidFill>
                  <a:srgbClr val="FFFDF8"/>
                </a:solidFill>
                <a:latin typeface="Georgia"/>
                <a:ea typeface="Georgia"/>
                <a:cs typeface="Georgia"/>
              </a:rPr>
              <a:t>Die kleine Ameise erhält die grösste Bildfläche.</a:t>
            </a:r>
          </a:p>
        </p:txBody>
      </p:sp>
      <p:sp>
        <p:nvSpPr>
          <p:cNvPr id="7" name="Прямоугольник 6">
            <a:extLst>
              <a:ext uri="{FF2B5EF4-FFF2-40B4-BE49-F238E27FC236}">
                <a16:creationId xmlns:a16="http://schemas.microsoft.com/office/drawing/2014/main" id="{9A39A3EC-C152-4C7A-8BB9-112124317454}"/>
              </a:ext>
            </a:extLst>
          </p:cNvPr>
          <p:cNvSpPr>
            <a:spLocks noGrp="1"/>
          </p:cNvSpPr>
          <p:nvPr/>
        </p:nvSpPr>
        <p:spPr>
          <a:xfrm>
            <a:off x="5829300" y="2590800"/>
            <a:ext cx="571500" cy="247650"/>
          </a:xfrm>
          <a:prstGeom prst="rect">
            <a:avLst/>
          </a:prstGeom>
          <a:noFill/>
          <a:ln w="0">
            <a:noFill/>
          </a:ln>
        </p:spPr>
        <p:txBody>
          <a:bodyPr>
            <a:normAutofit fontScale="80392"/>
          </a:bodyPr>
          <a:lstStyle/>
          <a:p>
            <a:pPr>
              <a:defRPr sz="1275" b="1" i="0">
                <a:solidFill>
                  <a:srgbClr val="D6FF3F"/>
                </a:solidFill>
                <a:latin typeface="Arial"/>
                <a:ea typeface="Arial"/>
                <a:cs typeface="Arial"/>
              </a:defRPr>
            </a:pPr>
            <a:r>
              <a:rPr sz="1275" b="1" i="0">
                <a:solidFill>
                  <a:srgbClr val="D6FF3F"/>
                </a:solidFill>
                <a:latin typeface="Arial"/>
                <a:ea typeface="Arial"/>
                <a:cs typeface="Arial"/>
              </a:rPr>
              <a:t>02</a:t>
            </a:r>
          </a:p>
        </p:txBody>
      </p:sp>
      <p:sp>
        <p:nvSpPr>
          <p:cNvPr id="8" name="Прямоугольник 7">
            <a:extLst>
              <a:ext uri="{FF2B5EF4-FFF2-40B4-BE49-F238E27FC236}">
                <a16:creationId xmlns:a16="http://schemas.microsoft.com/office/drawing/2014/main" id="{E8B2D071-8384-4C7E-AFE0-B58B0D0470F5}"/>
              </a:ext>
            </a:extLst>
          </p:cNvPr>
          <p:cNvSpPr>
            <a:spLocks noGrp="1"/>
          </p:cNvSpPr>
          <p:nvPr/>
        </p:nvSpPr>
        <p:spPr>
          <a:xfrm>
            <a:off x="6553200" y="2590800"/>
            <a:ext cx="2857500" cy="228600"/>
          </a:xfrm>
          <a:prstGeom prst="rect">
            <a:avLst/>
          </a:prstGeom>
          <a:noFill/>
          <a:ln w="0">
            <a:noFill/>
          </a:ln>
        </p:spPr>
        <p:txBody>
          <a:bodyPr>
            <a:normAutofit fontScale="85714"/>
          </a:bodyPr>
          <a:lstStyle/>
          <a:p>
            <a:pPr>
              <a:defRPr sz="1050" b="1" i="0">
                <a:solidFill>
                  <a:srgbClr val="B9C4BE"/>
                </a:solidFill>
                <a:latin typeface="Arial"/>
                <a:ea typeface="Arial"/>
                <a:cs typeface="Arial"/>
              </a:defRPr>
            </a:pPr>
            <a:r>
              <a:rPr sz="1050" b="1" i="0">
                <a:solidFill>
                  <a:srgbClr val="B9C4BE"/>
                </a:solidFill>
                <a:latin typeface="Arial"/>
                <a:ea typeface="Arial"/>
                <a:cs typeface="Arial"/>
              </a:rPr>
              <a:t>REIHENFOLGE</a:t>
            </a:r>
          </a:p>
        </p:txBody>
      </p:sp>
      <p:sp>
        <p:nvSpPr>
          <p:cNvPr id="9" name="Прямоугольник 8">
            <a:extLst>
              <a:ext uri="{FF2B5EF4-FFF2-40B4-BE49-F238E27FC236}">
                <a16:creationId xmlns:a16="http://schemas.microsoft.com/office/drawing/2014/main" id="{2CE48E19-D820-46F0-AF90-0DB292940214}"/>
              </a:ext>
            </a:extLst>
          </p:cNvPr>
          <p:cNvSpPr>
            <a:spLocks noGrp="1"/>
          </p:cNvSpPr>
          <p:nvPr/>
        </p:nvSpPr>
        <p:spPr>
          <a:xfrm>
            <a:off x="6553200" y="2876550"/>
            <a:ext cx="4476750" cy="609600"/>
          </a:xfrm>
          <a:prstGeom prst="rect">
            <a:avLst/>
          </a:prstGeom>
          <a:noFill/>
          <a:ln w="0">
            <a:noFill/>
          </a:ln>
        </p:spPr>
        <p:txBody>
          <a:bodyPr>
            <a:normAutofit fontScale="98551"/>
          </a:bodyPr>
          <a:lstStyle/>
          <a:p>
            <a:pPr>
              <a:defRPr sz="1725" b="0" i="0">
                <a:solidFill>
                  <a:srgbClr val="FFFDF8"/>
                </a:solidFill>
                <a:latin typeface="Georgia"/>
                <a:ea typeface="Georgia"/>
                <a:cs typeface="Georgia"/>
              </a:defRPr>
            </a:pPr>
            <a:r>
              <a:rPr sz="1725" b="0" i="0">
                <a:solidFill>
                  <a:srgbClr val="FFFDF8"/>
                </a:solidFill>
                <a:latin typeface="Georgia"/>
                <a:ea typeface="Georgia"/>
                <a:cs typeface="Georgia"/>
              </a:rPr>
              <a:t>Erfahrung, Beobachtung, Verbindung und Gedanke bilden den Lesefluss.</a:t>
            </a:r>
          </a:p>
        </p:txBody>
      </p:sp>
      <p:sp>
        <p:nvSpPr>
          <p:cNvPr id="10" name="Прямоугольник 9">
            <a:extLst>
              <a:ext uri="{FF2B5EF4-FFF2-40B4-BE49-F238E27FC236}">
                <a16:creationId xmlns:a16="http://schemas.microsoft.com/office/drawing/2014/main" id="{04132345-C407-4B2D-8ED5-ACBBB4834A3B}"/>
              </a:ext>
            </a:extLst>
          </p:cNvPr>
          <p:cNvSpPr>
            <a:spLocks noGrp="1"/>
          </p:cNvSpPr>
          <p:nvPr/>
        </p:nvSpPr>
        <p:spPr>
          <a:xfrm>
            <a:off x="5829300" y="3714750"/>
            <a:ext cx="571500" cy="247650"/>
          </a:xfrm>
          <a:prstGeom prst="rect">
            <a:avLst/>
          </a:prstGeom>
          <a:noFill/>
          <a:ln w="0">
            <a:noFill/>
          </a:ln>
        </p:spPr>
        <p:txBody>
          <a:bodyPr>
            <a:normAutofit fontScale="80392"/>
          </a:bodyPr>
          <a:lstStyle/>
          <a:p>
            <a:pPr>
              <a:defRPr sz="1275" b="1" i="0">
                <a:solidFill>
                  <a:srgbClr val="D6FF3F"/>
                </a:solidFill>
                <a:latin typeface="Arial"/>
                <a:ea typeface="Arial"/>
                <a:cs typeface="Arial"/>
              </a:defRPr>
            </a:pPr>
            <a:r>
              <a:rPr sz="1275" b="1" i="0">
                <a:solidFill>
                  <a:srgbClr val="D6FF3F"/>
                </a:solidFill>
                <a:latin typeface="Arial"/>
                <a:ea typeface="Arial"/>
                <a:cs typeface="Arial"/>
              </a:rPr>
              <a:t>03</a:t>
            </a:r>
          </a:p>
        </p:txBody>
      </p:sp>
      <p:sp>
        <p:nvSpPr>
          <p:cNvPr id="11" name="Прямоугольник 10">
            <a:extLst>
              <a:ext uri="{FF2B5EF4-FFF2-40B4-BE49-F238E27FC236}">
                <a16:creationId xmlns:a16="http://schemas.microsoft.com/office/drawing/2014/main" id="{F9A3DC29-FFFA-4901-9A72-FBA5FCB0990F}"/>
              </a:ext>
            </a:extLst>
          </p:cNvPr>
          <p:cNvSpPr>
            <a:spLocks noGrp="1"/>
          </p:cNvSpPr>
          <p:nvPr/>
        </p:nvSpPr>
        <p:spPr>
          <a:xfrm>
            <a:off x="6553200" y="3714750"/>
            <a:ext cx="2857500" cy="228600"/>
          </a:xfrm>
          <a:prstGeom prst="rect">
            <a:avLst/>
          </a:prstGeom>
          <a:noFill/>
          <a:ln w="0">
            <a:noFill/>
          </a:ln>
        </p:spPr>
        <p:txBody>
          <a:bodyPr>
            <a:normAutofit fontScale="85714"/>
          </a:bodyPr>
          <a:lstStyle/>
          <a:p>
            <a:pPr>
              <a:defRPr sz="1050" b="1" i="0">
                <a:solidFill>
                  <a:srgbClr val="B9C4BE"/>
                </a:solidFill>
                <a:latin typeface="Arial"/>
                <a:ea typeface="Arial"/>
                <a:cs typeface="Arial"/>
              </a:defRPr>
            </a:pPr>
            <a:r>
              <a:rPr sz="1050" b="1" i="0">
                <a:solidFill>
                  <a:srgbClr val="B9C4BE"/>
                </a:solidFill>
                <a:latin typeface="Arial"/>
                <a:ea typeface="Arial"/>
                <a:cs typeface="Arial"/>
              </a:rPr>
              <a:t>FARBE</a:t>
            </a:r>
          </a:p>
        </p:txBody>
      </p:sp>
      <p:sp>
        <p:nvSpPr>
          <p:cNvPr id="12" name="Прямоугольник 11">
            <a:extLst>
              <a:ext uri="{FF2B5EF4-FFF2-40B4-BE49-F238E27FC236}">
                <a16:creationId xmlns:a16="http://schemas.microsoft.com/office/drawing/2014/main" id="{2EB52634-DD39-458F-8EEC-89AC679EDF80}"/>
              </a:ext>
            </a:extLst>
          </p:cNvPr>
          <p:cNvSpPr>
            <a:spLocks noGrp="1"/>
          </p:cNvSpPr>
          <p:nvPr/>
        </p:nvSpPr>
        <p:spPr>
          <a:xfrm>
            <a:off x="6553200" y="4000500"/>
            <a:ext cx="4476750" cy="609600"/>
          </a:xfrm>
          <a:prstGeom prst="rect">
            <a:avLst/>
          </a:prstGeom>
          <a:noFill/>
          <a:ln w="0">
            <a:noFill/>
          </a:ln>
        </p:spPr>
        <p:txBody>
          <a:bodyPr>
            <a:normAutofit fontScale="98551"/>
          </a:bodyPr>
          <a:lstStyle/>
          <a:p>
            <a:pPr>
              <a:defRPr sz="1725" b="0" i="0">
                <a:solidFill>
                  <a:srgbClr val="FFFDF8"/>
                </a:solidFill>
                <a:latin typeface="Georgia"/>
                <a:ea typeface="Georgia"/>
                <a:cs typeface="Georgia"/>
              </a:defRPr>
            </a:pPr>
            <a:r>
              <a:rPr sz="1725" b="0" i="0">
                <a:solidFill>
                  <a:srgbClr val="FFFDF8"/>
                </a:solidFill>
                <a:latin typeface="Georgia"/>
                <a:ea typeface="Georgia"/>
                <a:cs typeface="Georgia"/>
              </a:rPr>
              <a:t>Tiefgrün hält den Raum zusammen. Acid-Grün markiert Aufmerksamkeit.</a:t>
            </a:r>
          </a:p>
        </p:txBody>
      </p:sp>
      <p:sp>
        <p:nvSpPr>
          <p:cNvPr id="13" name="Прямоугольник 12">
            <a:extLst>
              <a:ext uri="{FF2B5EF4-FFF2-40B4-BE49-F238E27FC236}">
                <a16:creationId xmlns:a16="http://schemas.microsoft.com/office/drawing/2014/main" id="{7557081E-DE6F-4081-A0AB-E30A21FE4B36}"/>
              </a:ext>
            </a:extLst>
          </p:cNvPr>
          <p:cNvSpPr>
            <a:spLocks noGrp="1"/>
          </p:cNvSpPr>
          <p:nvPr/>
        </p:nvSpPr>
        <p:spPr>
          <a:xfrm>
            <a:off x="5829300" y="4838700"/>
            <a:ext cx="571500" cy="247650"/>
          </a:xfrm>
          <a:prstGeom prst="rect">
            <a:avLst/>
          </a:prstGeom>
          <a:noFill/>
          <a:ln w="0">
            <a:noFill/>
          </a:ln>
        </p:spPr>
        <p:txBody>
          <a:bodyPr>
            <a:normAutofit fontScale="80392"/>
          </a:bodyPr>
          <a:lstStyle/>
          <a:p>
            <a:pPr>
              <a:defRPr sz="1275" b="1" i="0">
                <a:solidFill>
                  <a:srgbClr val="D6FF3F"/>
                </a:solidFill>
                <a:latin typeface="Arial"/>
                <a:ea typeface="Arial"/>
                <a:cs typeface="Arial"/>
              </a:defRPr>
            </a:pPr>
            <a:r>
              <a:rPr sz="1275" b="1" i="0">
                <a:solidFill>
                  <a:srgbClr val="D6FF3F"/>
                </a:solidFill>
                <a:latin typeface="Arial"/>
                <a:ea typeface="Arial"/>
                <a:cs typeface="Arial"/>
              </a:rPr>
              <a:t>04</a:t>
            </a:r>
          </a:p>
        </p:txBody>
      </p:sp>
      <p:sp>
        <p:nvSpPr>
          <p:cNvPr id="14" name="Прямоугольник 13">
            <a:extLst>
              <a:ext uri="{FF2B5EF4-FFF2-40B4-BE49-F238E27FC236}">
                <a16:creationId xmlns:a16="http://schemas.microsoft.com/office/drawing/2014/main" id="{C71FED05-FE52-441E-9263-645E65A2EE03}"/>
              </a:ext>
            </a:extLst>
          </p:cNvPr>
          <p:cNvSpPr>
            <a:spLocks noGrp="1"/>
          </p:cNvSpPr>
          <p:nvPr/>
        </p:nvSpPr>
        <p:spPr>
          <a:xfrm>
            <a:off x="6553200" y="4838700"/>
            <a:ext cx="2857500" cy="228600"/>
          </a:xfrm>
          <a:prstGeom prst="rect">
            <a:avLst/>
          </a:prstGeom>
          <a:noFill/>
          <a:ln w="0">
            <a:noFill/>
          </a:ln>
        </p:spPr>
        <p:txBody>
          <a:bodyPr>
            <a:normAutofit fontScale="85714"/>
          </a:bodyPr>
          <a:lstStyle/>
          <a:p>
            <a:pPr>
              <a:defRPr sz="1050" b="1" i="0">
                <a:solidFill>
                  <a:srgbClr val="B9C4BE"/>
                </a:solidFill>
                <a:latin typeface="Arial"/>
                <a:ea typeface="Arial"/>
                <a:cs typeface="Arial"/>
              </a:defRPr>
            </a:pPr>
            <a:r>
              <a:rPr sz="1050" b="1" i="0">
                <a:solidFill>
                  <a:srgbClr val="B9C4BE"/>
                </a:solidFill>
                <a:latin typeface="Arial"/>
                <a:ea typeface="Arial"/>
                <a:cs typeface="Arial"/>
              </a:rPr>
              <a:t>TYPOGRAFIE</a:t>
            </a:r>
          </a:p>
        </p:txBody>
      </p:sp>
      <p:sp>
        <p:nvSpPr>
          <p:cNvPr id="15" name="Прямоугольник 14">
            <a:extLst>
              <a:ext uri="{FF2B5EF4-FFF2-40B4-BE49-F238E27FC236}">
                <a16:creationId xmlns:a16="http://schemas.microsoft.com/office/drawing/2014/main" id="{B36B413C-0266-40C0-89BA-DF0F92290C82}"/>
              </a:ext>
            </a:extLst>
          </p:cNvPr>
          <p:cNvSpPr>
            <a:spLocks noGrp="1"/>
          </p:cNvSpPr>
          <p:nvPr/>
        </p:nvSpPr>
        <p:spPr>
          <a:xfrm>
            <a:off x="6553200" y="5124450"/>
            <a:ext cx="4476750" cy="609600"/>
          </a:xfrm>
          <a:prstGeom prst="rect">
            <a:avLst/>
          </a:prstGeom>
          <a:noFill/>
          <a:ln w="0">
            <a:noFill/>
          </a:ln>
        </p:spPr>
        <p:txBody>
          <a:bodyPr>
            <a:normAutofit fontScale="81376"/>
          </a:bodyPr>
          <a:lstStyle/>
          <a:p>
            <a:pPr>
              <a:defRPr sz="1725" b="0" i="0">
                <a:solidFill>
                  <a:srgbClr val="FFFDF8"/>
                </a:solidFill>
                <a:latin typeface="Georgia"/>
                <a:ea typeface="Georgia"/>
                <a:cs typeface="Georgia"/>
              </a:defRPr>
            </a:pPr>
            <a:r>
              <a:rPr sz="1725" b="0" i="0">
                <a:solidFill>
                  <a:srgbClr val="FFFDF8"/>
                </a:solidFill>
                <a:latin typeface="Georgia"/>
                <a:ea typeface="Georgia"/>
                <a:cs typeface="Georgia"/>
              </a:rPr>
              <a:t>Die Serifenschrift trägt die Reflexion. Die Sans-Serif-Schrift ordnet Information und Navigation.</a:t>
            </a:r>
          </a:p>
        </p:txBody>
      </p:sp>
      <p:sp>
        <p:nvSpPr>
          <p:cNvPr id="16" name="Прямоугольник 15">
            <a:hlinkClick r:id="rId4"/>
            <a:extLst>
              <a:ext uri="{FF2B5EF4-FFF2-40B4-BE49-F238E27FC236}">
                <a16:creationId xmlns:a16="http://schemas.microsoft.com/office/drawing/2014/main" id="{31E654D4-E289-446A-8A58-9CFB2111AB03}"/>
              </a:ext>
            </a:extLst>
          </p:cNvPr>
          <p:cNvSpPr>
            <a:spLocks noGrp="1"/>
          </p:cNvSpPr>
          <p:nvPr/>
        </p:nvSpPr>
        <p:spPr>
          <a:xfrm>
            <a:off x="9258300" y="5962650"/>
            <a:ext cx="2000250" cy="323850"/>
          </a:xfrm>
          <a:prstGeom prst="rect">
            <a:avLst/>
          </a:prstGeom>
          <a:solidFill>
            <a:srgbClr val="D6FF3F"/>
          </a:solidFill>
          <a:ln w="0">
            <a:noFill/>
          </a:ln>
        </p:spPr>
        <p:txBody>
          <a:bodyPr/>
          <a:lstStyle/>
          <a:p>
            <a:endParaRPr lang="ru-CH"/>
          </a:p>
        </p:txBody>
      </p:sp>
      <p:sp>
        <p:nvSpPr>
          <p:cNvPr id="17" name="Прямоугольник 16">
            <a:hlinkClick r:id="rId4"/>
            <a:extLst>
              <a:ext uri="{FF2B5EF4-FFF2-40B4-BE49-F238E27FC236}">
                <a16:creationId xmlns:a16="http://schemas.microsoft.com/office/drawing/2014/main" id="{B9D3FC34-E47E-451B-8BBF-83D6B2EA11BE}"/>
              </a:ext>
            </a:extLst>
          </p:cNvPr>
          <p:cNvSpPr>
            <a:spLocks noGrp="1"/>
          </p:cNvSpPr>
          <p:nvPr/>
        </p:nvSpPr>
        <p:spPr>
          <a:xfrm>
            <a:off x="9372600" y="6029325"/>
            <a:ext cx="1771650" cy="190500"/>
          </a:xfrm>
          <a:prstGeom prst="rect">
            <a:avLst/>
          </a:prstGeom>
          <a:noFill/>
          <a:ln w="0">
            <a:noFill/>
          </a:ln>
        </p:spPr>
        <p:txBody>
          <a:bodyPr>
            <a:normAutofit fontScale="66667"/>
          </a:bodyPr>
          <a:lstStyle/>
          <a:p>
            <a:pPr>
              <a:defRPr sz="975" b="1" i="0">
                <a:solidFill>
                  <a:srgbClr val="10241D"/>
                </a:solidFill>
                <a:latin typeface="Arial"/>
                <a:ea typeface="Arial"/>
                <a:cs typeface="Arial"/>
              </a:defRPr>
            </a:pPr>
            <a:r>
              <a:rPr sz="975" b="1" i="0">
                <a:solidFill>
                  <a:srgbClr val="10241D"/>
                </a:solidFill>
                <a:latin typeface="Arial"/>
                <a:ea typeface="Arial"/>
                <a:cs typeface="Arial"/>
              </a:rPr>
              <a:t>POSTER-PDF ÖFFNEN  ↗</a:t>
            </a:r>
          </a:p>
        </p:txBody>
      </p:sp>
      <p:sp>
        <p:nvSpPr>
          <p:cNvPr id="18" name="Прямоугольник 17">
            <a:extLst>
              <a:ext uri="{FF2B5EF4-FFF2-40B4-BE49-F238E27FC236}">
                <a16:creationId xmlns:a16="http://schemas.microsoft.com/office/drawing/2014/main" id="{C8283382-BAC8-4DF2-AE51-8ECDF3630A72}"/>
              </a:ext>
            </a:extLst>
          </p:cNvPr>
          <p:cNvSpPr>
            <a:spLocks noGrp="1"/>
          </p:cNvSpPr>
          <p:nvPr/>
        </p:nvSpPr>
        <p:spPr>
          <a:xfrm>
            <a:off x="533400" y="6553200"/>
            <a:ext cx="7239000" cy="133350"/>
          </a:xfrm>
          <a:prstGeom prst="rect">
            <a:avLst/>
          </a:prstGeom>
          <a:noFill/>
          <a:ln w="0">
            <a:noFill/>
          </a:ln>
        </p:spPr>
        <p:txBody>
          <a:bodyPr>
            <a:normAutofit fontScale="40741"/>
          </a:bodyPr>
          <a:lstStyle/>
          <a:p>
            <a:pPr>
              <a:defRPr sz="675" b="1" i="0">
                <a:solidFill>
                  <a:srgbClr val="9BA9A2"/>
                </a:solidFill>
                <a:latin typeface="Arial"/>
                <a:ea typeface="Arial"/>
                <a:cs typeface="Arial"/>
              </a:defRPr>
            </a:pPr>
            <a:r>
              <a:rPr sz="675" b="1" i="0">
                <a:solidFill>
                  <a:srgbClr val="9BA9A2"/>
                </a:solidFill>
                <a:latin typeface="Arial"/>
                <a:ea typeface="Arial"/>
                <a:cs typeface="Arial"/>
              </a:rPr>
              <a:t>UMWELT / LEBENDIGES SYSTEM    DMYTRO HLUKH    2026</a:t>
            </a:r>
          </a:p>
        </p:txBody>
      </p:sp>
      <p:sp>
        <p:nvSpPr>
          <p:cNvPr id="19" name="Прямоугольник 18">
            <a:extLst>
              <a:ext uri="{FF2B5EF4-FFF2-40B4-BE49-F238E27FC236}">
                <a16:creationId xmlns:a16="http://schemas.microsoft.com/office/drawing/2014/main" id="{C9534947-829F-4F4E-903D-7FF809692A37}"/>
              </a:ext>
            </a:extLst>
          </p:cNvPr>
          <p:cNvSpPr>
            <a:spLocks noGrp="1"/>
          </p:cNvSpPr>
          <p:nvPr/>
        </p:nvSpPr>
        <p:spPr>
          <a:xfrm>
            <a:off x="11201400" y="6553200"/>
            <a:ext cx="457200" cy="133350"/>
          </a:xfrm>
          <a:prstGeom prst="rect">
            <a:avLst/>
          </a:prstGeom>
          <a:noFill/>
          <a:ln w="0">
            <a:noFill/>
          </a:ln>
        </p:spPr>
        <p:txBody>
          <a:bodyPr>
            <a:normAutofit fontScale="40741"/>
          </a:bodyPr>
          <a:lstStyle/>
          <a:p>
            <a:pPr>
              <a:defRPr sz="675" b="1" i="0">
                <a:solidFill>
                  <a:srgbClr val="9BA9A2"/>
                </a:solidFill>
                <a:latin typeface="Arial"/>
                <a:ea typeface="Arial"/>
                <a:cs typeface="Arial"/>
              </a:defRPr>
            </a:pPr>
            <a:r>
              <a:rPr sz="675" b="1" i="0">
                <a:solidFill>
                  <a:srgbClr val="9BA9A2"/>
                </a:solidFill>
                <a:latin typeface="Arial"/>
                <a:ea typeface="Arial"/>
                <a:cs typeface="Arial"/>
              </a:rPr>
              <a:t>08</a:t>
            </a:r>
          </a:p>
        </p:txBody>
      </p:sp>
    </p:spTree>
    <p:extLst>
      <p:ext uri="{BB962C8B-B14F-4D97-AF65-F5344CB8AC3E}">
        <p14:creationId xmlns:p14="http://schemas.microsoft.com/office/powerpoint/2010/main" val="1700134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EFE5"/>
        </a:solidFill>
        <a:effectLst/>
      </p:bgPr>
    </p:bg>
    <p:spTree>
      <p:nvGrpSpPr>
        <p:cNvPr id="1" name=""/>
        <p:cNvGrpSpPr/>
        <p:nvPr/>
      </p:nvGrpSpPr>
      <p:grpSpPr>
        <a:xfrm>
          <a:off x="0" y="0"/>
          <a:ext cx="0" cy="0"/>
          <a:chOff x="0" y="0"/>
          <a:chExt cx="0" cy="0"/>
        </a:xfrm>
      </p:grpSpPr>
      <p:sp>
        <p:nvSpPr>
          <p:cNvPr id="20" name="Прямоугольник 19">
            <a:extLst>
              <a:ext uri="{FF2B5EF4-FFF2-40B4-BE49-F238E27FC236}">
                <a16:creationId xmlns:a16="http://schemas.microsoft.com/office/drawing/2014/main" id="{2E9ADA2C-6A12-4FB3-9DA8-199D0078E3B1}"/>
              </a:ext>
            </a:extLst>
          </p:cNvPr>
          <p:cNvSpPr>
            <a:spLocks noGrp="1"/>
          </p:cNvSpPr>
          <p:nvPr/>
        </p:nvSpPr>
        <p:spPr>
          <a:xfrm>
            <a:off x="533400" y="323850"/>
            <a:ext cx="4762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MEDIEN</a:t>
            </a:r>
          </a:p>
        </p:txBody>
      </p:sp>
      <p:sp>
        <p:nvSpPr>
          <p:cNvPr id="2" name="Прямоугольник 1">
            <a:extLst>
              <a:ext uri="{FF2B5EF4-FFF2-40B4-BE49-F238E27FC236}">
                <a16:creationId xmlns:a16="http://schemas.microsoft.com/office/drawing/2014/main" id="{E22E8765-7D6E-4BA2-85C2-A7F6CF0955B7}"/>
              </a:ext>
            </a:extLst>
          </p:cNvPr>
          <p:cNvSpPr>
            <a:spLocks noGrp="1"/>
          </p:cNvSpPr>
          <p:nvPr/>
        </p:nvSpPr>
        <p:spPr>
          <a:xfrm>
            <a:off x="533400" y="628650"/>
            <a:ext cx="10668000" cy="571500"/>
          </a:xfrm>
          <a:prstGeom prst="rect">
            <a:avLst/>
          </a:prstGeom>
          <a:noFill/>
          <a:ln w="0">
            <a:noFill/>
          </a:ln>
        </p:spPr>
        <p:txBody>
          <a:bodyPr>
            <a:normAutofit fontScale="91304"/>
          </a:bodyPr>
          <a:lstStyle/>
          <a:p>
            <a:pPr>
              <a:defRPr sz="3450" b="0" i="0">
                <a:solidFill>
                  <a:srgbClr val="10241D"/>
                </a:solidFill>
                <a:latin typeface="Georgia"/>
                <a:ea typeface="Georgia"/>
                <a:cs typeface="Georgia"/>
              </a:defRPr>
            </a:pPr>
            <a:r>
              <a:rPr sz="3450" b="0" i="0">
                <a:solidFill>
                  <a:srgbClr val="10241D"/>
                </a:solidFill>
                <a:latin typeface="Georgia"/>
                <a:ea typeface="Georgia"/>
                <a:cs typeface="Georgia"/>
              </a:rPr>
              <a:t>Website und Film verändern die Zeit</a:t>
            </a:r>
          </a:p>
        </p:txBody>
      </p:sp>
      <p:sp>
        <p:nvSpPr>
          <p:cNvPr id="3" name="Прямоугольник 2">
            <a:extLst>
              <a:ext uri="{FF2B5EF4-FFF2-40B4-BE49-F238E27FC236}">
                <a16:creationId xmlns:a16="http://schemas.microsoft.com/office/drawing/2014/main" id="{28B8CA56-651E-4477-9900-8E5E8B53BD09}"/>
              </a:ext>
            </a:extLst>
          </p:cNvPr>
          <p:cNvSpPr>
            <a:spLocks noGrp="1"/>
          </p:cNvSpPr>
          <p:nvPr/>
        </p:nvSpPr>
        <p:spPr>
          <a:xfrm>
            <a:off x="533400" y="1352550"/>
            <a:ext cx="45720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WEBSITE / ERKUNDUNG</a:t>
            </a:r>
          </a:p>
        </p:txBody>
      </p:sp>
      <p:pic>
        <p:nvPicPr>
          <p:cNvPr id="23" name="Рисунок 22"/>
          <p:cNvPicPr>
            <a:picLocks noChangeAspect="1"/>
          </p:cNvPicPr>
          <p:nvPr/>
        </p:nvPicPr>
        <p:blipFill>
          <a:blip r:embed="rId3"/>
          <a:srcRect l="149" r="149"/>
          <a:stretch>
            <a:fillRect/>
          </a:stretch>
        </p:blipFill>
        <p:spPr>
          <a:xfrm>
            <a:off x="533400" y="1657350"/>
            <a:ext cx="6381750" cy="4000500"/>
          </a:xfrm>
          <a:prstGeom prst="rect">
            <a:avLst/>
          </a:prstGeom>
        </p:spPr>
      </p:pic>
      <p:sp>
        <p:nvSpPr>
          <p:cNvPr id="5" name="Прямоугольник 4">
            <a:extLst>
              <a:ext uri="{FF2B5EF4-FFF2-40B4-BE49-F238E27FC236}">
                <a16:creationId xmlns:a16="http://schemas.microsoft.com/office/drawing/2014/main" id="{3EEC7EAA-8E57-43A7-B822-BABF5C813AC8}"/>
              </a:ext>
            </a:extLst>
          </p:cNvPr>
          <p:cNvSpPr>
            <a:spLocks noGrp="1"/>
          </p:cNvSpPr>
          <p:nvPr/>
        </p:nvSpPr>
        <p:spPr>
          <a:xfrm>
            <a:off x="533400" y="5753100"/>
            <a:ext cx="6381750" cy="323850"/>
          </a:xfrm>
          <a:prstGeom prst="rect">
            <a:avLst/>
          </a:prstGeom>
          <a:noFill/>
          <a:ln w="0">
            <a:noFill/>
          </a:ln>
        </p:spPr>
        <p:txBody>
          <a:bodyPr>
            <a:normAutofit/>
          </a:bodyPr>
          <a:lstStyle/>
          <a:p>
            <a:pPr>
              <a:defRPr sz="1350" b="0" i="0">
                <a:solidFill>
                  <a:srgbClr val="10241D"/>
                </a:solidFill>
                <a:latin typeface="Arial"/>
                <a:ea typeface="Arial"/>
                <a:cs typeface="Arial"/>
              </a:defRPr>
            </a:pPr>
            <a:r>
              <a:rPr sz="1350" b="0" i="0">
                <a:solidFill>
                  <a:srgbClr val="10241D"/>
                </a:solidFill>
                <a:latin typeface="Arial"/>
                <a:ea typeface="Arial"/>
                <a:cs typeface="Arial"/>
              </a:rPr>
              <a:t>Fünf Stationen. Bilder lassen sich öffnen, drehen und als Notizen lesen.</a:t>
            </a:r>
          </a:p>
        </p:txBody>
      </p:sp>
      <p:sp>
        <p:nvSpPr>
          <p:cNvPr id="6" name="Прямоугольник 5">
            <a:hlinkClick r:id="rId4"/>
            <a:extLst>
              <a:ext uri="{FF2B5EF4-FFF2-40B4-BE49-F238E27FC236}">
                <a16:creationId xmlns:a16="http://schemas.microsoft.com/office/drawing/2014/main" id="{1BDF5860-35D7-4B1F-95B3-4CA0F4090BA8}"/>
              </a:ext>
            </a:extLst>
          </p:cNvPr>
          <p:cNvSpPr>
            <a:spLocks noGrp="1"/>
          </p:cNvSpPr>
          <p:nvPr/>
        </p:nvSpPr>
        <p:spPr>
          <a:xfrm>
            <a:off x="533400" y="6153150"/>
            <a:ext cx="1866900" cy="323850"/>
          </a:xfrm>
          <a:prstGeom prst="rect">
            <a:avLst/>
          </a:prstGeom>
          <a:solidFill>
            <a:srgbClr val="A43D27"/>
          </a:solidFill>
          <a:ln w="0">
            <a:noFill/>
          </a:ln>
        </p:spPr>
        <p:txBody>
          <a:bodyPr/>
          <a:lstStyle/>
          <a:p>
            <a:endParaRPr lang="ru-CH"/>
          </a:p>
        </p:txBody>
      </p:sp>
      <p:sp>
        <p:nvSpPr>
          <p:cNvPr id="7" name="Прямоугольник 6">
            <a:hlinkClick r:id="rId4"/>
            <a:extLst>
              <a:ext uri="{FF2B5EF4-FFF2-40B4-BE49-F238E27FC236}">
                <a16:creationId xmlns:a16="http://schemas.microsoft.com/office/drawing/2014/main" id="{FE341648-C6BC-41F2-B4C2-0061F25B3BBE}"/>
              </a:ext>
            </a:extLst>
          </p:cNvPr>
          <p:cNvSpPr>
            <a:spLocks noGrp="1"/>
          </p:cNvSpPr>
          <p:nvPr/>
        </p:nvSpPr>
        <p:spPr>
          <a:xfrm>
            <a:off x="647700" y="6219825"/>
            <a:ext cx="1638300" cy="190500"/>
          </a:xfrm>
          <a:prstGeom prst="rect">
            <a:avLst/>
          </a:prstGeom>
          <a:noFill/>
          <a:ln w="0">
            <a:noFill/>
          </a:ln>
        </p:spPr>
        <p:txBody>
          <a:bodyPr>
            <a:normAutofit fontScale="66667"/>
          </a:bodyPr>
          <a:lstStyle/>
          <a:p>
            <a:pPr>
              <a:defRPr sz="975" b="1" i="0">
                <a:solidFill>
                  <a:srgbClr val="FFFDF8"/>
                </a:solidFill>
                <a:latin typeface="Arial"/>
                <a:ea typeface="Arial"/>
                <a:cs typeface="Arial"/>
              </a:defRPr>
            </a:pPr>
            <a:r>
              <a:rPr sz="975" b="1" i="0">
                <a:solidFill>
                  <a:srgbClr val="FFFDF8"/>
                </a:solidFill>
                <a:latin typeface="Arial"/>
                <a:ea typeface="Arial"/>
                <a:cs typeface="Arial"/>
              </a:rPr>
              <a:t>WEBSITE ÖFFNEN  ↗</a:t>
            </a:r>
          </a:p>
        </p:txBody>
      </p:sp>
      <p:sp>
        <p:nvSpPr>
          <p:cNvPr id="8" name="Прямоугольник 7">
            <a:extLst>
              <a:ext uri="{FF2B5EF4-FFF2-40B4-BE49-F238E27FC236}">
                <a16:creationId xmlns:a16="http://schemas.microsoft.com/office/drawing/2014/main" id="{576C6459-D5F5-4B78-A6F6-5FCB0DAB6A11}"/>
              </a:ext>
            </a:extLst>
          </p:cNvPr>
          <p:cNvSpPr>
            <a:spLocks noGrp="1"/>
          </p:cNvSpPr>
          <p:nvPr/>
        </p:nvSpPr>
        <p:spPr>
          <a:xfrm>
            <a:off x="7353300" y="1352550"/>
            <a:ext cx="371475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FILM / 28 SEKUNDEN</a:t>
            </a:r>
          </a:p>
        </p:txBody>
      </p:sp>
      <p:pic>
        <p:nvPicPr>
          <p:cNvPr id="28" name="Рисунок 27"/>
          <p:cNvPicPr>
            <a:picLocks noChangeAspect="1"/>
          </p:cNvPicPr>
          <p:nvPr/>
        </p:nvPicPr>
        <p:blipFill>
          <a:blip r:embed="rId5"/>
          <a:srcRect l="18088" r="18088"/>
          <a:stretch>
            <a:fillRect/>
          </a:stretch>
        </p:blipFill>
        <p:spPr>
          <a:xfrm>
            <a:off x="7353300" y="1657350"/>
            <a:ext cx="1200150" cy="3333750"/>
          </a:xfrm>
          <a:prstGeom prst="rect">
            <a:avLst/>
          </a:prstGeom>
        </p:spPr>
      </p:pic>
      <p:sp>
        <p:nvSpPr>
          <p:cNvPr id="10" name="Прямоугольник 9">
            <a:extLst>
              <a:ext uri="{FF2B5EF4-FFF2-40B4-BE49-F238E27FC236}">
                <a16:creationId xmlns:a16="http://schemas.microsoft.com/office/drawing/2014/main" id="{8FF9A78C-9645-4457-846B-B58C11AB0231}"/>
              </a:ext>
            </a:extLst>
          </p:cNvPr>
          <p:cNvSpPr>
            <a:spLocks noGrp="1"/>
          </p:cNvSpPr>
          <p:nvPr/>
        </p:nvSpPr>
        <p:spPr>
          <a:xfrm>
            <a:off x="7353300" y="5105400"/>
            <a:ext cx="1200150" cy="190500"/>
          </a:xfrm>
          <a:prstGeom prst="rect">
            <a:avLst/>
          </a:prstGeom>
          <a:noFill/>
          <a:ln w="0">
            <a:noFill/>
          </a:ln>
        </p:spPr>
        <p:txBody>
          <a:bodyPr>
            <a:normAutofit fontScale="72222"/>
          </a:bodyPr>
          <a:lstStyle/>
          <a:p>
            <a:pPr>
              <a:defRPr sz="900" b="1" i="0">
                <a:solidFill>
                  <a:srgbClr val="A43D27"/>
                </a:solidFill>
                <a:latin typeface="Arial"/>
                <a:ea typeface="Arial"/>
                <a:cs typeface="Arial"/>
              </a:defRPr>
            </a:pPr>
            <a:r>
              <a:rPr sz="900" b="1" i="0">
                <a:solidFill>
                  <a:srgbClr val="A43D27"/>
                </a:solidFill>
                <a:latin typeface="Arial"/>
                <a:ea typeface="Arial"/>
                <a:cs typeface="Arial"/>
              </a:rPr>
              <a:t>ANFANG</a:t>
            </a:r>
          </a:p>
        </p:txBody>
      </p:sp>
      <p:pic>
        <p:nvPicPr>
          <p:cNvPr id="30" name="Рисунок 29"/>
          <p:cNvPicPr>
            <a:picLocks noChangeAspect="1"/>
          </p:cNvPicPr>
          <p:nvPr/>
        </p:nvPicPr>
        <p:blipFill>
          <a:blip r:embed="rId6"/>
          <a:srcRect l="18088" r="18088"/>
          <a:stretch>
            <a:fillRect/>
          </a:stretch>
        </p:blipFill>
        <p:spPr>
          <a:xfrm>
            <a:off x="8724900" y="1657350"/>
            <a:ext cx="1200150" cy="3333750"/>
          </a:xfrm>
          <a:prstGeom prst="rect">
            <a:avLst/>
          </a:prstGeom>
        </p:spPr>
      </p:pic>
      <p:sp>
        <p:nvSpPr>
          <p:cNvPr id="12" name="Прямоугольник 11">
            <a:extLst>
              <a:ext uri="{FF2B5EF4-FFF2-40B4-BE49-F238E27FC236}">
                <a16:creationId xmlns:a16="http://schemas.microsoft.com/office/drawing/2014/main" id="{91654A78-AE22-4C52-8AE7-68C9A919ADD6}"/>
              </a:ext>
            </a:extLst>
          </p:cNvPr>
          <p:cNvSpPr>
            <a:spLocks noGrp="1"/>
          </p:cNvSpPr>
          <p:nvPr/>
        </p:nvSpPr>
        <p:spPr>
          <a:xfrm>
            <a:off x="8724900" y="5105400"/>
            <a:ext cx="1200150" cy="190500"/>
          </a:xfrm>
          <a:prstGeom prst="rect">
            <a:avLst/>
          </a:prstGeom>
          <a:noFill/>
          <a:ln w="0">
            <a:noFill/>
          </a:ln>
        </p:spPr>
        <p:txBody>
          <a:bodyPr>
            <a:normAutofit fontScale="72222"/>
          </a:bodyPr>
          <a:lstStyle/>
          <a:p>
            <a:pPr>
              <a:defRPr sz="900" b="1" i="0">
                <a:solidFill>
                  <a:srgbClr val="A43D27"/>
                </a:solidFill>
                <a:latin typeface="Arial"/>
                <a:ea typeface="Arial"/>
                <a:cs typeface="Arial"/>
              </a:defRPr>
            </a:pPr>
            <a:r>
              <a:rPr sz="900" b="1" i="0">
                <a:solidFill>
                  <a:srgbClr val="A43D27"/>
                </a:solidFill>
                <a:latin typeface="Arial"/>
                <a:ea typeface="Arial"/>
                <a:cs typeface="Arial"/>
              </a:rPr>
              <a:t>MITTE</a:t>
            </a:r>
          </a:p>
        </p:txBody>
      </p:sp>
      <p:pic>
        <p:nvPicPr>
          <p:cNvPr id="32" name="Рисунок 31"/>
          <p:cNvPicPr>
            <a:picLocks noChangeAspect="1"/>
          </p:cNvPicPr>
          <p:nvPr/>
        </p:nvPicPr>
        <p:blipFill>
          <a:blip r:embed="rId7"/>
          <a:srcRect l="18088" r="18088"/>
          <a:stretch>
            <a:fillRect/>
          </a:stretch>
        </p:blipFill>
        <p:spPr>
          <a:xfrm>
            <a:off x="10096500" y="1657350"/>
            <a:ext cx="1200150" cy="3333750"/>
          </a:xfrm>
          <a:prstGeom prst="rect">
            <a:avLst/>
          </a:prstGeom>
        </p:spPr>
      </p:pic>
      <p:sp>
        <p:nvSpPr>
          <p:cNvPr id="14" name="Прямоугольник 13">
            <a:extLst>
              <a:ext uri="{FF2B5EF4-FFF2-40B4-BE49-F238E27FC236}">
                <a16:creationId xmlns:a16="http://schemas.microsoft.com/office/drawing/2014/main" id="{A7848F40-C298-4074-8CB8-50A3F08CDD3A}"/>
              </a:ext>
            </a:extLst>
          </p:cNvPr>
          <p:cNvSpPr>
            <a:spLocks noGrp="1"/>
          </p:cNvSpPr>
          <p:nvPr/>
        </p:nvSpPr>
        <p:spPr>
          <a:xfrm>
            <a:off x="10096500" y="5105400"/>
            <a:ext cx="1200150" cy="190500"/>
          </a:xfrm>
          <a:prstGeom prst="rect">
            <a:avLst/>
          </a:prstGeom>
          <a:noFill/>
          <a:ln w="0">
            <a:noFill/>
          </a:ln>
        </p:spPr>
        <p:txBody>
          <a:bodyPr>
            <a:normAutofit fontScale="72222"/>
          </a:bodyPr>
          <a:lstStyle/>
          <a:p>
            <a:pPr>
              <a:defRPr sz="900" b="1" i="0">
                <a:solidFill>
                  <a:srgbClr val="A43D27"/>
                </a:solidFill>
                <a:latin typeface="Arial"/>
                <a:ea typeface="Arial"/>
                <a:cs typeface="Arial"/>
              </a:defRPr>
            </a:pPr>
            <a:r>
              <a:rPr sz="900" b="1" i="0">
                <a:solidFill>
                  <a:srgbClr val="A43D27"/>
                </a:solidFill>
                <a:latin typeface="Arial"/>
                <a:ea typeface="Arial"/>
                <a:cs typeface="Arial"/>
              </a:rPr>
              <a:t>SCHLUSS</a:t>
            </a:r>
          </a:p>
        </p:txBody>
      </p:sp>
      <p:sp>
        <p:nvSpPr>
          <p:cNvPr id="15" name="Прямоугольник 14">
            <a:extLst>
              <a:ext uri="{FF2B5EF4-FFF2-40B4-BE49-F238E27FC236}">
                <a16:creationId xmlns:a16="http://schemas.microsoft.com/office/drawing/2014/main" id="{84B5CF30-8B4E-45C6-8F96-A298ED7330B5}"/>
              </a:ext>
            </a:extLst>
          </p:cNvPr>
          <p:cNvSpPr>
            <a:spLocks noGrp="1"/>
          </p:cNvSpPr>
          <p:nvPr/>
        </p:nvSpPr>
        <p:spPr>
          <a:xfrm>
            <a:off x="7353300" y="5524500"/>
            <a:ext cx="4000500" cy="514350"/>
          </a:xfrm>
          <a:prstGeom prst="rect">
            <a:avLst/>
          </a:prstGeom>
          <a:noFill/>
          <a:ln w="0">
            <a:noFill/>
          </a:ln>
        </p:spPr>
        <p:txBody>
          <a:bodyPr>
            <a:normAutofit/>
          </a:bodyPr>
          <a:lstStyle/>
          <a:p>
            <a:pPr>
              <a:defRPr sz="1350" b="0" i="0">
                <a:solidFill>
                  <a:srgbClr val="10241D"/>
                </a:solidFill>
                <a:latin typeface="Arial"/>
                <a:ea typeface="Arial"/>
                <a:cs typeface="Arial"/>
              </a:defRPr>
            </a:pPr>
            <a:r>
              <a:rPr sz="1350" b="0" i="0">
                <a:solidFill>
                  <a:srgbClr val="10241D"/>
                </a:solidFill>
                <a:latin typeface="Arial"/>
                <a:ea typeface="Arial"/>
                <a:cs typeface="Arial"/>
              </a:rPr>
              <a:t>Wiederholung und Rückkehr machen die Veränderung des Blicks zeitlich erfahrbar.</a:t>
            </a:r>
          </a:p>
        </p:txBody>
      </p:sp>
      <p:sp>
        <p:nvSpPr>
          <p:cNvPr id="16" name="Прямоугольник 15">
            <a:hlinkClick r:id="rId8"/>
            <a:extLst>
              <a:ext uri="{FF2B5EF4-FFF2-40B4-BE49-F238E27FC236}">
                <a16:creationId xmlns:a16="http://schemas.microsoft.com/office/drawing/2014/main" id="{DDA1FE15-E135-4B8A-8BCC-5E8C910CFAE8}"/>
              </a:ext>
            </a:extLst>
          </p:cNvPr>
          <p:cNvSpPr>
            <a:spLocks noGrp="1"/>
          </p:cNvSpPr>
          <p:nvPr/>
        </p:nvSpPr>
        <p:spPr>
          <a:xfrm>
            <a:off x="9486900" y="6153150"/>
            <a:ext cx="1866900" cy="323850"/>
          </a:xfrm>
          <a:prstGeom prst="rect">
            <a:avLst/>
          </a:prstGeom>
          <a:solidFill>
            <a:srgbClr val="A43D27"/>
          </a:solidFill>
          <a:ln w="0">
            <a:noFill/>
          </a:ln>
        </p:spPr>
        <p:txBody>
          <a:bodyPr/>
          <a:lstStyle/>
          <a:p>
            <a:endParaRPr lang="ru-CH"/>
          </a:p>
        </p:txBody>
      </p:sp>
      <p:sp>
        <p:nvSpPr>
          <p:cNvPr id="17" name="Прямоугольник 16">
            <a:hlinkClick r:id="rId8"/>
            <a:extLst>
              <a:ext uri="{FF2B5EF4-FFF2-40B4-BE49-F238E27FC236}">
                <a16:creationId xmlns:a16="http://schemas.microsoft.com/office/drawing/2014/main" id="{0CDC7CFF-63A8-4343-89EC-320A48BCF8FA}"/>
              </a:ext>
            </a:extLst>
          </p:cNvPr>
          <p:cNvSpPr>
            <a:spLocks noGrp="1"/>
          </p:cNvSpPr>
          <p:nvPr/>
        </p:nvSpPr>
        <p:spPr>
          <a:xfrm>
            <a:off x="9601200" y="6219825"/>
            <a:ext cx="1638300" cy="190500"/>
          </a:xfrm>
          <a:prstGeom prst="rect">
            <a:avLst/>
          </a:prstGeom>
          <a:noFill/>
          <a:ln w="0">
            <a:noFill/>
          </a:ln>
        </p:spPr>
        <p:txBody>
          <a:bodyPr>
            <a:normAutofit fontScale="66667"/>
          </a:bodyPr>
          <a:lstStyle/>
          <a:p>
            <a:pPr>
              <a:defRPr sz="975" b="1" i="0">
                <a:solidFill>
                  <a:srgbClr val="FFFDF8"/>
                </a:solidFill>
                <a:latin typeface="Arial"/>
                <a:ea typeface="Arial"/>
                <a:cs typeface="Arial"/>
              </a:defRPr>
            </a:pPr>
            <a:r>
              <a:rPr sz="975" b="1" i="0">
                <a:solidFill>
                  <a:srgbClr val="FFFDF8"/>
                </a:solidFill>
                <a:latin typeface="Arial"/>
                <a:ea typeface="Arial"/>
                <a:cs typeface="Arial"/>
              </a:rPr>
              <a:t>FILM ÖFFNEN  ↗</a:t>
            </a:r>
          </a:p>
        </p:txBody>
      </p:sp>
      <p:sp>
        <p:nvSpPr>
          <p:cNvPr id="18" name="Прямоугольник 17">
            <a:extLst>
              <a:ext uri="{FF2B5EF4-FFF2-40B4-BE49-F238E27FC236}">
                <a16:creationId xmlns:a16="http://schemas.microsoft.com/office/drawing/2014/main" id="{336C6E80-B557-4B06-A5D6-712F05C85215}"/>
              </a:ext>
            </a:extLst>
          </p:cNvPr>
          <p:cNvSpPr>
            <a:spLocks noGrp="1"/>
          </p:cNvSpPr>
          <p:nvPr/>
        </p:nvSpPr>
        <p:spPr>
          <a:xfrm>
            <a:off x="533400" y="6553200"/>
            <a:ext cx="7239000" cy="133350"/>
          </a:xfrm>
          <a:prstGeom prst="rect">
            <a:avLst/>
          </a:prstGeom>
          <a:noFill/>
          <a:ln w="0">
            <a:noFill/>
          </a:ln>
        </p:spPr>
        <p:txBody>
          <a:bodyPr>
            <a:normAutofit fontScale="40741"/>
          </a:bodyPr>
          <a:lstStyle/>
          <a:p>
            <a:pPr>
              <a:defRPr sz="675" b="1" i="0">
                <a:solidFill>
                  <a:srgbClr val="65726B"/>
                </a:solidFill>
                <a:latin typeface="Arial"/>
                <a:ea typeface="Arial"/>
                <a:cs typeface="Arial"/>
              </a:defRPr>
            </a:pPr>
            <a:r>
              <a:rPr sz="675" b="1" i="0">
                <a:solidFill>
                  <a:srgbClr val="65726B"/>
                </a:solidFill>
                <a:latin typeface="Arial"/>
                <a:ea typeface="Arial"/>
                <a:cs typeface="Arial"/>
              </a:rPr>
              <a:t>UMWELT / LEBENDIGES SYSTEM    DMYTRO HLUKH    2026</a:t>
            </a:r>
          </a:p>
        </p:txBody>
      </p:sp>
      <p:sp>
        <p:nvSpPr>
          <p:cNvPr id="19" name="Прямоугольник 18">
            <a:extLst>
              <a:ext uri="{FF2B5EF4-FFF2-40B4-BE49-F238E27FC236}">
                <a16:creationId xmlns:a16="http://schemas.microsoft.com/office/drawing/2014/main" id="{BA1C4A94-09B4-4958-9A93-BCDFEF852B89}"/>
              </a:ext>
            </a:extLst>
          </p:cNvPr>
          <p:cNvSpPr>
            <a:spLocks noGrp="1"/>
          </p:cNvSpPr>
          <p:nvPr/>
        </p:nvSpPr>
        <p:spPr>
          <a:xfrm>
            <a:off x="11201400" y="6553200"/>
            <a:ext cx="457200" cy="133350"/>
          </a:xfrm>
          <a:prstGeom prst="rect">
            <a:avLst/>
          </a:prstGeom>
          <a:noFill/>
          <a:ln w="0">
            <a:noFill/>
          </a:ln>
        </p:spPr>
        <p:txBody>
          <a:bodyPr>
            <a:normAutofit fontScale="40741"/>
          </a:bodyPr>
          <a:lstStyle/>
          <a:p>
            <a:pPr>
              <a:defRPr sz="675" b="1" i="0">
                <a:solidFill>
                  <a:srgbClr val="65726B"/>
                </a:solidFill>
                <a:latin typeface="Arial"/>
                <a:ea typeface="Arial"/>
                <a:cs typeface="Arial"/>
              </a:defRPr>
            </a:pPr>
            <a:r>
              <a:rPr sz="675" b="1" i="0">
                <a:solidFill>
                  <a:srgbClr val="65726B"/>
                </a:solidFill>
                <a:latin typeface="Arial"/>
                <a:ea typeface="Arial"/>
                <a:cs typeface="Arial"/>
              </a:rPr>
              <a:t>09</a:t>
            </a:r>
          </a:p>
        </p:txBody>
      </p:sp>
    </p:spTree>
    <p:extLst>
      <p:ext uri="{BB962C8B-B14F-4D97-AF65-F5344CB8AC3E}">
        <p14:creationId xmlns:p14="http://schemas.microsoft.com/office/powerpoint/2010/main" val="437592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0241D"/>
        </a:solidFill>
        <a:effectLst/>
      </p:bgPr>
    </p:bg>
    <p:spTree>
      <p:nvGrpSpPr>
        <p:cNvPr id="1" name=""/>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id="{31AC1CD7-C3A1-4BE4-890C-7822B44E21EF}"/>
              </a:ext>
            </a:extLst>
          </p:cNvPr>
          <p:cNvSpPr>
            <a:spLocks noGrp="1"/>
          </p:cNvSpPr>
          <p:nvPr/>
        </p:nvSpPr>
        <p:spPr>
          <a:xfrm>
            <a:off x="533400" y="323850"/>
            <a:ext cx="4762500" cy="209550"/>
          </a:xfrm>
          <a:prstGeom prst="rect">
            <a:avLst/>
          </a:prstGeom>
          <a:noFill/>
          <a:ln w="0">
            <a:noFill/>
          </a:ln>
        </p:spPr>
        <p:txBody>
          <a:bodyPr>
            <a:normAutofit fontScale="73809"/>
          </a:bodyPr>
          <a:lstStyle/>
          <a:p>
            <a:pPr>
              <a:defRPr sz="1050" b="1" i="0">
                <a:solidFill>
                  <a:srgbClr val="D6FF3F"/>
                </a:solidFill>
                <a:latin typeface="Arial"/>
                <a:ea typeface="Arial"/>
                <a:cs typeface="Arial"/>
              </a:defRPr>
            </a:pPr>
            <a:r>
              <a:rPr sz="1050" b="1" i="0">
                <a:solidFill>
                  <a:srgbClr val="D6FF3F"/>
                </a:solidFill>
                <a:latin typeface="Arial"/>
                <a:ea typeface="Arial"/>
                <a:cs typeface="Arial"/>
              </a:rPr>
              <a:t>EIGENE KÜNSTLERISCHE ANTWORT</a:t>
            </a:r>
          </a:p>
        </p:txBody>
      </p:sp>
      <p:sp>
        <p:nvSpPr>
          <p:cNvPr id="2" name="Прямоугольник 1">
            <a:extLst>
              <a:ext uri="{FF2B5EF4-FFF2-40B4-BE49-F238E27FC236}">
                <a16:creationId xmlns:a16="http://schemas.microsoft.com/office/drawing/2014/main" id="{6696D590-3753-4EB5-8293-F2ABC9821225}"/>
              </a:ext>
            </a:extLst>
          </p:cNvPr>
          <p:cNvSpPr>
            <a:spLocks noGrp="1"/>
          </p:cNvSpPr>
          <p:nvPr/>
        </p:nvSpPr>
        <p:spPr>
          <a:xfrm>
            <a:off x="533400" y="628650"/>
            <a:ext cx="10668000" cy="571500"/>
          </a:xfrm>
          <a:prstGeom prst="rect">
            <a:avLst/>
          </a:prstGeom>
          <a:noFill/>
          <a:ln w="0">
            <a:noFill/>
          </a:ln>
        </p:spPr>
        <p:txBody>
          <a:bodyPr>
            <a:normAutofit fontScale="91304"/>
          </a:bodyPr>
          <a:lstStyle/>
          <a:p>
            <a:pPr>
              <a:defRPr sz="3450" b="0" i="0">
                <a:solidFill>
                  <a:srgbClr val="FFFDF8"/>
                </a:solidFill>
                <a:latin typeface="Georgia"/>
                <a:ea typeface="Georgia"/>
                <a:cs typeface="Georgia"/>
              </a:defRPr>
            </a:pPr>
            <a:r>
              <a:rPr sz="3450" b="0" i="0">
                <a:solidFill>
                  <a:srgbClr val="FFFDF8"/>
                </a:solidFill>
                <a:latin typeface="Georgia"/>
                <a:ea typeface="Georgia"/>
                <a:cs typeface="Georgia"/>
              </a:rPr>
              <a:t>Die Beziehung wird zum Material</a:t>
            </a:r>
          </a:p>
        </p:txBody>
      </p:sp>
      <p:pic>
        <p:nvPicPr>
          <p:cNvPr id="16" name="Рисунок 15"/>
          <p:cNvPicPr>
            <a:picLocks noChangeAspect="1"/>
          </p:cNvPicPr>
          <p:nvPr/>
        </p:nvPicPr>
        <p:blipFill>
          <a:blip r:embed="rId3"/>
          <a:srcRect t="2099" b="2099"/>
          <a:stretch>
            <a:fillRect/>
          </a:stretch>
        </p:blipFill>
        <p:spPr>
          <a:xfrm>
            <a:off x="533400" y="1581150"/>
            <a:ext cx="5219700" cy="3333750"/>
          </a:xfrm>
          <a:prstGeom prst="rect">
            <a:avLst/>
          </a:prstGeom>
        </p:spPr>
      </p:pic>
      <p:pic>
        <p:nvPicPr>
          <p:cNvPr id="17" name="Рисунок 16"/>
          <p:cNvPicPr>
            <a:picLocks noChangeAspect="1"/>
          </p:cNvPicPr>
          <p:nvPr/>
        </p:nvPicPr>
        <p:blipFill>
          <a:blip r:embed="rId4"/>
          <a:srcRect t="2099" b="2099"/>
          <a:stretch>
            <a:fillRect/>
          </a:stretch>
        </p:blipFill>
        <p:spPr>
          <a:xfrm>
            <a:off x="6438900" y="1581150"/>
            <a:ext cx="5219700" cy="3333750"/>
          </a:xfrm>
          <a:prstGeom prst="rect">
            <a:avLst/>
          </a:prstGeom>
        </p:spPr>
      </p:pic>
      <p:sp>
        <p:nvSpPr>
          <p:cNvPr id="5" name="Прямоугольник 4">
            <a:extLst>
              <a:ext uri="{FF2B5EF4-FFF2-40B4-BE49-F238E27FC236}">
                <a16:creationId xmlns:a16="http://schemas.microsoft.com/office/drawing/2014/main" id="{52AF1CD1-1FC3-49A5-8C33-222F7420CD81}"/>
              </a:ext>
            </a:extLst>
          </p:cNvPr>
          <p:cNvSpPr>
            <a:spLocks noGrp="1"/>
          </p:cNvSpPr>
          <p:nvPr/>
        </p:nvSpPr>
        <p:spPr>
          <a:xfrm>
            <a:off x="533400" y="5124450"/>
            <a:ext cx="2381250" cy="209550"/>
          </a:xfrm>
          <a:prstGeom prst="rect">
            <a:avLst/>
          </a:prstGeom>
          <a:noFill/>
          <a:ln w="0">
            <a:noFill/>
          </a:ln>
        </p:spPr>
        <p:txBody>
          <a:bodyPr>
            <a:normAutofit fontScale="73809"/>
          </a:bodyPr>
          <a:lstStyle/>
          <a:p>
            <a:pPr>
              <a:defRPr sz="1050" b="1" i="0">
                <a:solidFill>
                  <a:srgbClr val="D6FF3F"/>
                </a:solidFill>
                <a:latin typeface="Arial"/>
                <a:ea typeface="Arial"/>
                <a:cs typeface="Arial"/>
              </a:defRPr>
            </a:pPr>
            <a:r>
              <a:rPr sz="1050" b="1" i="0">
                <a:solidFill>
                  <a:srgbClr val="D6FF3F"/>
                </a:solidFill>
                <a:latin typeface="Arial"/>
                <a:ea typeface="Arial"/>
                <a:cs typeface="Arial"/>
              </a:rPr>
              <a:t>01 / GRENZE</a:t>
            </a:r>
          </a:p>
        </p:txBody>
      </p:sp>
      <p:sp>
        <p:nvSpPr>
          <p:cNvPr id="6" name="Прямоугольник 5">
            <a:extLst>
              <a:ext uri="{FF2B5EF4-FFF2-40B4-BE49-F238E27FC236}">
                <a16:creationId xmlns:a16="http://schemas.microsoft.com/office/drawing/2014/main" id="{D32D0E93-8616-4190-A583-A2854CD4A4CB}"/>
              </a:ext>
            </a:extLst>
          </p:cNvPr>
          <p:cNvSpPr>
            <a:spLocks noGrp="1"/>
          </p:cNvSpPr>
          <p:nvPr/>
        </p:nvSpPr>
        <p:spPr>
          <a:xfrm>
            <a:off x="533400" y="5410200"/>
            <a:ext cx="5048250" cy="419100"/>
          </a:xfrm>
          <a:prstGeom prst="rect">
            <a:avLst/>
          </a:prstGeom>
          <a:noFill/>
          <a:ln w="0">
            <a:noFill/>
          </a:ln>
        </p:spPr>
        <p:txBody>
          <a:bodyPr>
            <a:normAutofit/>
          </a:bodyPr>
          <a:lstStyle/>
          <a:p>
            <a:pPr>
              <a:defRPr sz="1650" b="0" i="0">
                <a:solidFill>
                  <a:srgbClr val="FFFDF8"/>
                </a:solidFill>
                <a:latin typeface="Georgia"/>
                <a:ea typeface="Georgia"/>
                <a:cs typeface="Georgia"/>
              </a:defRPr>
            </a:pPr>
            <a:r>
              <a:rPr sz="1650" b="0" i="0">
                <a:solidFill>
                  <a:srgbClr val="FFFDF8"/>
                </a:solidFill>
                <a:latin typeface="Georgia"/>
                <a:ea typeface="Georgia"/>
                <a:cs typeface="Georgia"/>
              </a:rPr>
              <a:t>Sichtbare Nähe kann trotzdem Trennung bedeuten.</a:t>
            </a:r>
          </a:p>
        </p:txBody>
      </p:sp>
      <p:sp>
        <p:nvSpPr>
          <p:cNvPr id="7" name="Прямоугольник 6">
            <a:extLst>
              <a:ext uri="{FF2B5EF4-FFF2-40B4-BE49-F238E27FC236}">
                <a16:creationId xmlns:a16="http://schemas.microsoft.com/office/drawing/2014/main" id="{412A469F-9A7C-47A5-ADA9-5AB0CE1EE92C}"/>
              </a:ext>
            </a:extLst>
          </p:cNvPr>
          <p:cNvSpPr>
            <a:spLocks noGrp="1"/>
          </p:cNvSpPr>
          <p:nvPr/>
        </p:nvSpPr>
        <p:spPr>
          <a:xfrm>
            <a:off x="6438900" y="5124450"/>
            <a:ext cx="2857500" cy="209550"/>
          </a:xfrm>
          <a:prstGeom prst="rect">
            <a:avLst/>
          </a:prstGeom>
          <a:noFill/>
          <a:ln w="0">
            <a:noFill/>
          </a:ln>
        </p:spPr>
        <p:txBody>
          <a:bodyPr>
            <a:normAutofit fontScale="73809"/>
          </a:bodyPr>
          <a:lstStyle/>
          <a:p>
            <a:pPr>
              <a:defRPr sz="1050" b="1" i="0">
                <a:solidFill>
                  <a:srgbClr val="D6FF3F"/>
                </a:solidFill>
                <a:latin typeface="Arial"/>
                <a:ea typeface="Arial"/>
                <a:cs typeface="Arial"/>
              </a:defRPr>
            </a:pPr>
            <a:r>
              <a:rPr sz="1050" b="1" i="0">
                <a:solidFill>
                  <a:srgbClr val="D6FF3F"/>
                </a:solidFill>
                <a:latin typeface="Arial"/>
                <a:ea typeface="Arial"/>
                <a:cs typeface="Arial"/>
              </a:rPr>
              <a:t>02 / AUFMERKSAMKEIT</a:t>
            </a:r>
          </a:p>
        </p:txBody>
      </p:sp>
      <p:sp>
        <p:nvSpPr>
          <p:cNvPr id="8" name="Прямоугольник 7">
            <a:extLst>
              <a:ext uri="{FF2B5EF4-FFF2-40B4-BE49-F238E27FC236}">
                <a16:creationId xmlns:a16="http://schemas.microsoft.com/office/drawing/2014/main" id="{68938E55-6B18-4620-AF87-5871FE564F88}"/>
              </a:ext>
            </a:extLst>
          </p:cNvPr>
          <p:cNvSpPr>
            <a:spLocks noGrp="1"/>
          </p:cNvSpPr>
          <p:nvPr/>
        </p:nvSpPr>
        <p:spPr>
          <a:xfrm>
            <a:off x="6438900" y="5410200"/>
            <a:ext cx="4953000" cy="419100"/>
          </a:xfrm>
          <a:prstGeom prst="rect">
            <a:avLst/>
          </a:prstGeom>
          <a:noFill/>
          <a:ln w="0">
            <a:noFill/>
          </a:ln>
        </p:spPr>
        <p:txBody>
          <a:bodyPr>
            <a:normAutofit/>
          </a:bodyPr>
          <a:lstStyle/>
          <a:p>
            <a:pPr>
              <a:defRPr sz="1650" b="0" i="0">
                <a:solidFill>
                  <a:srgbClr val="FFFDF8"/>
                </a:solidFill>
                <a:latin typeface="Georgia"/>
                <a:ea typeface="Georgia"/>
                <a:cs typeface="Georgia"/>
              </a:defRPr>
            </a:pPr>
            <a:r>
              <a:rPr sz="1650" b="0" i="0">
                <a:solidFill>
                  <a:srgbClr val="FFFDF8"/>
                </a:solidFill>
                <a:latin typeface="Georgia"/>
                <a:ea typeface="Georgia"/>
                <a:cs typeface="Georgia"/>
              </a:rPr>
              <a:t>Ein Faden gibt dem Blick eine Richtung.</a:t>
            </a:r>
          </a:p>
        </p:txBody>
      </p:sp>
      <p:sp>
        <p:nvSpPr>
          <p:cNvPr id="9" name="Прямоугольник 8">
            <a:extLst>
              <a:ext uri="{FF2B5EF4-FFF2-40B4-BE49-F238E27FC236}">
                <a16:creationId xmlns:a16="http://schemas.microsoft.com/office/drawing/2014/main" id="{C90997C1-28E2-41F7-AB14-31A09EE65950}"/>
              </a:ext>
            </a:extLst>
          </p:cNvPr>
          <p:cNvSpPr>
            <a:spLocks noGrp="1"/>
          </p:cNvSpPr>
          <p:nvPr/>
        </p:nvSpPr>
        <p:spPr>
          <a:xfrm>
            <a:off x="533400" y="6096000"/>
            <a:ext cx="8286750" cy="266700"/>
          </a:xfrm>
          <a:prstGeom prst="rect">
            <a:avLst/>
          </a:prstGeom>
          <a:noFill/>
          <a:ln w="0">
            <a:noFill/>
          </a:ln>
        </p:spPr>
        <p:txBody>
          <a:bodyPr>
            <a:normAutofit fontScale="85185"/>
          </a:bodyPr>
          <a:lstStyle/>
          <a:p>
            <a:pPr>
              <a:defRPr sz="1350" b="1" i="0">
                <a:solidFill>
                  <a:srgbClr val="B9C4BE"/>
                </a:solidFill>
                <a:latin typeface="Arial"/>
                <a:ea typeface="Arial"/>
                <a:cs typeface="Arial"/>
              </a:defRPr>
            </a:pPr>
            <a:r>
              <a:rPr sz="1350" b="1" i="0">
                <a:solidFill>
                  <a:srgbClr val="B9C4BE"/>
                </a:solidFill>
                <a:latin typeface="Arial"/>
                <a:ea typeface="Arial"/>
                <a:cs typeface="Arial"/>
              </a:rPr>
              <a:t>Festes Material: Ast, Kabel, transparente Fläche, Spiegel und acidgrüner Faden</a:t>
            </a:r>
          </a:p>
        </p:txBody>
      </p:sp>
      <p:sp>
        <p:nvSpPr>
          <p:cNvPr id="10" name="Прямоугольник 9">
            <a:hlinkClick r:id="rId5"/>
            <a:extLst>
              <a:ext uri="{FF2B5EF4-FFF2-40B4-BE49-F238E27FC236}">
                <a16:creationId xmlns:a16="http://schemas.microsoft.com/office/drawing/2014/main" id="{C9E723C3-0CFA-4687-B047-3411E08D4B83}"/>
              </a:ext>
            </a:extLst>
          </p:cNvPr>
          <p:cNvSpPr>
            <a:spLocks noGrp="1"/>
          </p:cNvSpPr>
          <p:nvPr/>
        </p:nvSpPr>
        <p:spPr>
          <a:xfrm>
            <a:off x="9525000" y="6057900"/>
            <a:ext cx="2133600" cy="323850"/>
          </a:xfrm>
          <a:prstGeom prst="rect">
            <a:avLst/>
          </a:prstGeom>
          <a:solidFill>
            <a:srgbClr val="D6FF3F"/>
          </a:solidFill>
          <a:ln w="0">
            <a:noFill/>
          </a:ln>
        </p:spPr>
        <p:txBody>
          <a:bodyPr/>
          <a:lstStyle/>
          <a:p>
            <a:endParaRPr lang="ru-CH"/>
          </a:p>
        </p:txBody>
      </p:sp>
      <p:sp>
        <p:nvSpPr>
          <p:cNvPr id="11" name="Прямоугольник 10">
            <a:hlinkClick r:id="rId5"/>
            <a:extLst>
              <a:ext uri="{FF2B5EF4-FFF2-40B4-BE49-F238E27FC236}">
                <a16:creationId xmlns:a16="http://schemas.microsoft.com/office/drawing/2014/main" id="{0753C074-CF0E-4475-AB1E-7CD49674C060}"/>
              </a:ext>
            </a:extLst>
          </p:cNvPr>
          <p:cNvSpPr>
            <a:spLocks noGrp="1"/>
          </p:cNvSpPr>
          <p:nvPr/>
        </p:nvSpPr>
        <p:spPr>
          <a:xfrm>
            <a:off x="9639300" y="6124575"/>
            <a:ext cx="1905000" cy="190500"/>
          </a:xfrm>
          <a:prstGeom prst="rect">
            <a:avLst/>
          </a:prstGeom>
          <a:noFill/>
          <a:ln w="0">
            <a:noFill/>
          </a:ln>
        </p:spPr>
        <p:txBody>
          <a:bodyPr>
            <a:normAutofit fontScale="66667"/>
          </a:bodyPr>
          <a:lstStyle/>
          <a:p>
            <a:pPr>
              <a:defRPr sz="975" b="1" i="0">
                <a:solidFill>
                  <a:srgbClr val="10241D"/>
                </a:solidFill>
                <a:latin typeface="Arial"/>
                <a:ea typeface="Arial"/>
                <a:cs typeface="Arial"/>
              </a:defRPr>
            </a:pPr>
            <a:r>
              <a:rPr sz="975" b="1" i="0">
                <a:solidFill>
                  <a:srgbClr val="10241D"/>
                </a:solidFill>
                <a:latin typeface="Arial"/>
                <a:ea typeface="Arial"/>
                <a:cs typeface="Arial"/>
              </a:rPr>
              <a:t>INTERVENTIONEN  ↗</a:t>
            </a:r>
          </a:p>
        </p:txBody>
      </p:sp>
      <p:sp>
        <p:nvSpPr>
          <p:cNvPr id="12" name="Прямоугольник 11">
            <a:extLst>
              <a:ext uri="{FF2B5EF4-FFF2-40B4-BE49-F238E27FC236}">
                <a16:creationId xmlns:a16="http://schemas.microsoft.com/office/drawing/2014/main" id="{49F476E8-2D06-46B7-922D-8285A3CDEFFC}"/>
              </a:ext>
            </a:extLst>
          </p:cNvPr>
          <p:cNvSpPr>
            <a:spLocks noGrp="1"/>
          </p:cNvSpPr>
          <p:nvPr/>
        </p:nvSpPr>
        <p:spPr>
          <a:xfrm>
            <a:off x="533400" y="6553200"/>
            <a:ext cx="7239000" cy="133350"/>
          </a:xfrm>
          <a:prstGeom prst="rect">
            <a:avLst/>
          </a:prstGeom>
          <a:noFill/>
          <a:ln w="0">
            <a:noFill/>
          </a:ln>
        </p:spPr>
        <p:txBody>
          <a:bodyPr>
            <a:normAutofit fontScale="40741"/>
          </a:bodyPr>
          <a:lstStyle/>
          <a:p>
            <a:pPr>
              <a:defRPr sz="675" b="1" i="0">
                <a:solidFill>
                  <a:srgbClr val="9BA9A2"/>
                </a:solidFill>
                <a:latin typeface="Arial"/>
                <a:ea typeface="Arial"/>
                <a:cs typeface="Arial"/>
              </a:defRPr>
            </a:pPr>
            <a:r>
              <a:rPr sz="675" b="1" i="0">
                <a:solidFill>
                  <a:srgbClr val="9BA9A2"/>
                </a:solidFill>
                <a:latin typeface="Arial"/>
                <a:ea typeface="Arial"/>
                <a:cs typeface="Arial"/>
              </a:rPr>
              <a:t>UMWELT / LEBENDIGES SYSTEM    DMYTRO HLUKH    2026</a:t>
            </a:r>
          </a:p>
        </p:txBody>
      </p:sp>
      <p:sp>
        <p:nvSpPr>
          <p:cNvPr id="13" name="Прямоугольник 12">
            <a:extLst>
              <a:ext uri="{FF2B5EF4-FFF2-40B4-BE49-F238E27FC236}">
                <a16:creationId xmlns:a16="http://schemas.microsoft.com/office/drawing/2014/main" id="{39C32907-40FD-4BD5-BAC6-2C8BB3833967}"/>
              </a:ext>
            </a:extLst>
          </p:cNvPr>
          <p:cNvSpPr>
            <a:spLocks noGrp="1"/>
          </p:cNvSpPr>
          <p:nvPr/>
        </p:nvSpPr>
        <p:spPr>
          <a:xfrm>
            <a:off x="11201400" y="6553200"/>
            <a:ext cx="457200" cy="133350"/>
          </a:xfrm>
          <a:prstGeom prst="rect">
            <a:avLst/>
          </a:prstGeom>
          <a:noFill/>
          <a:ln w="0">
            <a:noFill/>
          </a:ln>
        </p:spPr>
        <p:txBody>
          <a:bodyPr>
            <a:normAutofit fontScale="40741"/>
          </a:bodyPr>
          <a:lstStyle/>
          <a:p>
            <a:pPr>
              <a:defRPr sz="675" b="1" i="0">
                <a:solidFill>
                  <a:srgbClr val="9BA9A2"/>
                </a:solidFill>
                <a:latin typeface="Arial"/>
                <a:ea typeface="Arial"/>
                <a:cs typeface="Arial"/>
              </a:defRPr>
            </a:pPr>
            <a:r>
              <a:rPr sz="675" b="1" i="0">
                <a:solidFill>
                  <a:srgbClr val="9BA9A2"/>
                </a:solidFill>
                <a:latin typeface="Arial"/>
                <a:ea typeface="Arial"/>
                <a:cs typeface="Arial"/>
              </a:rPr>
              <a:t>10</a:t>
            </a:r>
          </a:p>
        </p:txBody>
      </p:sp>
    </p:spTree>
    <p:extLst>
      <p:ext uri="{BB962C8B-B14F-4D97-AF65-F5344CB8AC3E}">
        <p14:creationId xmlns:p14="http://schemas.microsoft.com/office/powerpoint/2010/main" val="1673314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EFE5"/>
        </a:solidFill>
        <a:effectLst/>
      </p:bgPr>
    </p:bg>
    <p:spTree>
      <p:nvGrpSpPr>
        <p:cNvPr id="1" name=""/>
        <p:cNvGrpSpPr/>
        <p:nvPr/>
      </p:nvGrpSpPr>
      <p:grpSpPr>
        <a:xfrm>
          <a:off x="0" y="0"/>
          <a:ext cx="0" cy="0"/>
          <a:chOff x="0" y="0"/>
          <a:chExt cx="0" cy="0"/>
        </a:xfrm>
      </p:grpSpPr>
      <p:sp>
        <p:nvSpPr>
          <p:cNvPr id="30" name="Прямоугольник 29">
            <a:extLst>
              <a:ext uri="{FF2B5EF4-FFF2-40B4-BE49-F238E27FC236}">
                <a16:creationId xmlns:a16="http://schemas.microsoft.com/office/drawing/2014/main" id="{F90FB5E3-C788-42BE-AC6E-D77A396AC331}"/>
              </a:ext>
            </a:extLst>
          </p:cNvPr>
          <p:cNvSpPr>
            <a:spLocks noGrp="1"/>
          </p:cNvSpPr>
          <p:nvPr/>
        </p:nvSpPr>
        <p:spPr>
          <a:xfrm>
            <a:off x="533400" y="323850"/>
            <a:ext cx="4762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SERIE 01 BIS 05</a:t>
            </a:r>
          </a:p>
        </p:txBody>
      </p:sp>
      <p:sp>
        <p:nvSpPr>
          <p:cNvPr id="2" name="Прямоугольник 1">
            <a:extLst>
              <a:ext uri="{FF2B5EF4-FFF2-40B4-BE49-F238E27FC236}">
                <a16:creationId xmlns:a16="http://schemas.microsoft.com/office/drawing/2014/main" id="{AA53AD58-8DDD-4608-BF3C-AA05590E1010}"/>
              </a:ext>
            </a:extLst>
          </p:cNvPr>
          <p:cNvSpPr>
            <a:spLocks noGrp="1"/>
          </p:cNvSpPr>
          <p:nvPr/>
        </p:nvSpPr>
        <p:spPr>
          <a:xfrm>
            <a:off x="533400" y="628650"/>
            <a:ext cx="10668000" cy="571500"/>
          </a:xfrm>
          <a:prstGeom prst="rect">
            <a:avLst/>
          </a:prstGeom>
          <a:noFill/>
          <a:ln w="0">
            <a:noFill/>
          </a:ln>
        </p:spPr>
        <p:txBody>
          <a:bodyPr>
            <a:normAutofit fontScale="91304"/>
          </a:bodyPr>
          <a:lstStyle/>
          <a:p>
            <a:pPr>
              <a:defRPr sz="3450" b="0" i="0">
                <a:solidFill>
                  <a:srgbClr val="10241D"/>
                </a:solidFill>
                <a:latin typeface="Georgia"/>
                <a:ea typeface="Georgia"/>
                <a:cs typeface="Georgia"/>
              </a:defRPr>
            </a:pPr>
            <a:r>
              <a:rPr sz="3450" b="0" i="0">
                <a:solidFill>
                  <a:srgbClr val="10241D"/>
                </a:solidFill>
                <a:latin typeface="Georgia"/>
                <a:ea typeface="Georgia"/>
                <a:cs typeface="Georgia"/>
              </a:rPr>
              <a:t>Fünf Beziehungsversuche</a:t>
            </a:r>
          </a:p>
        </p:txBody>
      </p:sp>
      <p:sp>
        <p:nvSpPr>
          <p:cNvPr id="3" name="Прямоугольник 2">
            <a:extLst>
              <a:ext uri="{FF2B5EF4-FFF2-40B4-BE49-F238E27FC236}">
                <a16:creationId xmlns:a16="http://schemas.microsoft.com/office/drawing/2014/main" id="{1AADDD40-1B5B-4D94-A5C8-F85B976A59FA}"/>
              </a:ext>
            </a:extLst>
          </p:cNvPr>
          <p:cNvSpPr>
            <a:spLocks noGrp="1"/>
          </p:cNvSpPr>
          <p:nvPr/>
        </p:nvSpPr>
        <p:spPr>
          <a:xfrm>
            <a:off x="438150" y="1447800"/>
            <a:ext cx="495300" cy="209550"/>
          </a:xfrm>
          <a:prstGeom prst="rect">
            <a:avLst/>
          </a:prstGeom>
          <a:noFill/>
          <a:ln w="0">
            <a:noFill/>
          </a:ln>
        </p:spPr>
        <p:txBody>
          <a:bodyPr>
            <a:normAutofit fontScale="64583"/>
          </a:bodyPr>
          <a:lstStyle/>
          <a:p>
            <a:pPr>
              <a:defRPr sz="1200" b="1" i="0">
                <a:solidFill>
                  <a:srgbClr val="A43D27"/>
                </a:solidFill>
                <a:latin typeface="Arial"/>
                <a:ea typeface="Arial"/>
                <a:cs typeface="Arial"/>
              </a:defRPr>
            </a:pPr>
            <a:r>
              <a:rPr sz="1200" b="1" i="0">
                <a:solidFill>
                  <a:srgbClr val="A43D27"/>
                </a:solidFill>
                <a:latin typeface="Arial"/>
                <a:ea typeface="Arial"/>
                <a:cs typeface="Arial"/>
              </a:rPr>
              <a:t>01</a:t>
            </a:r>
          </a:p>
        </p:txBody>
      </p:sp>
      <p:pic>
        <p:nvPicPr>
          <p:cNvPr id="33" name="Рисунок 32"/>
          <p:cNvPicPr>
            <a:picLocks noChangeAspect="1"/>
          </p:cNvPicPr>
          <p:nvPr/>
        </p:nvPicPr>
        <p:blipFill>
          <a:blip r:embed="rId3"/>
          <a:srcRect l="15732" r="15732"/>
          <a:stretch>
            <a:fillRect/>
          </a:stretch>
        </p:blipFill>
        <p:spPr>
          <a:xfrm>
            <a:off x="438150" y="1752600"/>
            <a:ext cx="2095500" cy="2038350"/>
          </a:xfrm>
          <a:prstGeom prst="rect">
            <a:avLst/>
          </a:prstGeom>
        </p:spPr>
      </p:pic>
      <p:sp>
        <p:nvSpPr>
          <p:cNvPr id="5" name="Прямоугольник 4">
            <a:extLst>
              <a:ext uri="{FF2B5EF4-FFF2-40B4-BE49-F238E27FC236}">
                <a16:creationId xmlns:a16="http://schemas.microsoft.com/office/drawing/2014/main" id="{510523FD-5D15-4587-951F-DBF5B92BBB9E}"/>
              </a:ext>
            </a:extLst>
          </p:cNvPr>
          <p:cNvSpPr>
            <a:spLocks noGrp="1"/>
          </p:cNvSpPr>
          <p:nvPr/>
        </p:nvSpPr>
        <p:spPr>
          <a:xfrm>
            <a:off x="438150" y="4000500"/>
            <a:ext cx="2095500" cy="209550"/>
          </a:xfrm>
          <a:prstGeom prst="rect">
            <a:avLst/>
          </a:prstGeom>
          <a:noFill/>
          <a:ln w="0">
            <a:noFill/>
          </a:ln>
        </p:spPr>
        <p:txBody>
          <a:bodyPr>
            <a:normAutofit fontScale="73809"/>
          </a:bodyPr>
          <a:lstStyle/>
          <a:p>
            <a:pPr>
              <a:defRPr sz="1050" b="1" i="0">
                <a:solidFill>
                  <a:srgbClr val="10241D"/>
                </a:solidFill>
                <a:latin typeface="Arial"/>
                <a:ea typeface="Arial"/>
                <a:cs typeface="Arial"/>
              </a:defRPr>
            </a:pPr>
            <a:r>
              <a:rPr sz="1050" b="1" i="0">
                <a:solidFill>
                  <a:srgbClr val="10241D"/>
                </a:solidFill>
                <a:latin typeface="Arial"/>
                <a:ea typeface="Arial"/>
                <a:cs typeface="Arial"/>
              </a:rPr>
              <a:t>GRENZE</a:t>
            </a:r>
          </a:p>
        </p:txBody>
      </p:sp>
      <p:sp>
        <p:nvSpPr>
          <p:cNvPr id="6" name="Прямоугольник 5">
            <a:extLst>
              <a:ext uri="{FF2B5EF4-FFF2-40B4-BE49-F238E27FC236}">
                <a16:creationId xmlns:a16="http://schemas.microsoft.com/office/drawing/2014/main" id="{98CD1B94-F8BE-429A-B343-6DE0EFB910FE}"/>
              </a:ext>
            </a:extLst>
          </p:cNvPr>
          <p:cNvSpPr>
            <a:spLocks noGrp="1"/>
          </p:cNvSpPr>
          <p:nvPr/>
        </p:nvSpPr>
        <p:spPr>
          <a:xfrm>
            <a:off x="438150" y="4305300"/>
            <a:ext cx="2095500" cy="457200"/>
          </a:xfrm>
          <a:prstGeom prst="rect">
            <a:avLst/>
          </a:prstGeom>
          <a:noFill/>
          <a:ln w="0">
            <a:noFill/>
          </a:ln>
        </p:spPr>
        <p:txBody>
          <a:bodyPr>
            <a:normAutofit/>
          </a:bodyPr>
          <a:lstStyle/>
          <a:p>
            <a:pPr>
              <a:defRPr sz="1275" b="0" i="0">
                <a:solidFill>
                  <a:srgbClr val="65726B"/>
                </a:solidFill>
                <a:latin typeface="Arial"/>
                <a:ea typeface="Arial"/>
                <a:cs typeface="Arial"/>
              </a:defRPr>
            </a:pPr>
            <a:r>
              <a:rPr sz="1275" b="0" i="0">
                <a:solidFill>
                  <a:srgbClr val="65726B"/>
                </a:solidFill>
                <a:latin typeface="Arial"/>
                <a:ea typeface="Arial"/>
                <a:cs typeface="Arial"/>
              </a:rPr>
              <a:t>Sichtbar / getrennt</a:t>
            </a:r>
          </a:p>
        </p:txBody>
      </p:sp>
      <p:sp>
        <p:nvSpPr>
          <p:cNvPr id="7" name="Прямоугольник 6">
            <a:extLst>
              <a:ext uri="{FF2B5EF4-FFF2-40B4-BE49-F238E27FC236}">
                <a16:creationId xmlns:a16="http://schemas.microsoft.com/office/drawing/2014/main" id="{C7C973E8-4DD9-4673-9154-89D2E563982E}"/>
              </a:ext>
            </a:extLst>
          </p:cNvPr>
          <p:cNvSpPr>
            <a:spLocks noGrp="1"/>
          </p:cNvSpPr>
          <p:nvPr/>
        </p:nvSpPr>
        <p:spPr>
          <a:xfrm>
            <a:off x="2781300" y="1447800"/>
            <a:ext cx="495300" cy="209550"/>
          </a:xfrm>
          <a:prstGeom prst="rect">
            <a:avLst/>
          </a:prstGeom>
          <a:noFill/>
          <a:ln w="0">
            <a:noFill/>
          </a:ln>
        </p:spPr>
        <p:txBody>
          <a:bodyPr>
            <a:normAutofit fontScale="64583"/>
          </a:bodyPr>
          <a:lstStyle/>
          <a:p>
            <a:pPr>
              <a:defRPr sz="1200" b="1" i="0">
                <a:solidFill>
                  <a:srgbClr val="A43D27"/>
                </a:solidFill>
                <a:latin typeface="Arial"/>
                <a:ea typeface="Arial"/>
                <a:cs typeface="Arial"/>
              </a:defRPr>
            </a:pPr>
            <a:r>
              <a:rPr sz="1200" b="1" i="0">
                <a:solidFill>
                  <a:srgbClr val="A43D27"/>
                </a:solidFill>
                <a:latin typeface="Arial"/>
                <a:ea typeface="Arial"/>
                <a:cs typeface="Arial"/>
              </a:rPr>
              <a:t>02</a:t>
            </a:r>
          </a:p>
        </p:txBody>
      </p:sp>
      <p:pic>
        <p:nvPicPr>
          <p:cNvPr id="37" name="Рисунок 36"/>
          <p:cNvPicPr>
            <a:picLocks noChangeAspect="1"/>
          </p:cNvPicPr>
          <p:nvPr/>
        </p:nvPicPr>
        <p:blipFill>
          <a:blip r:embed="rId4"/>
          <a:srcRect l="15732" r="15732"/>
          <a:stretch>
            <a:fillRect/>
          </a:stretch>
        </p:blipFill>
        <p:spPr>
          <a:xfrm>
            <a:off x="2781300" y="1752600"/>
            <a:ext cx="2095500" cy="2038350"/>
          </a:xfrm>
          <a:prstGeom prst="rect">
            <a:avLst/>
          </a:prstGeom>
        </p:spPr>
      </p:pic>
      <p:sp>
        <p:nvSpPr>
          <p:cNvPr id="9" name="Прямоугольник 8">
            <a:extLst>
              <a:ext uri="{FF2B5EF4-FFF2-40B4-BE49-F238E27FC236}">
                <a16:creationId xmlns:a16="http://schemas.microsoft.com/office/drawing/2014/main" id="{DA5E025A-B1B5-4AC1-A8F4-5ABC30539CDB}"/>
              </a:ext>
            </a:extLst>
          </p:cNvPr>
          <p:cNvSpPr>
            <a:spLocks noGrp="1"/>
          </p:cNvSpPr>
          <p:nvPr/>
        </p:nvSpPr>
        <p:spPr>
          <a:xfrm>
            <a:off x="2781300" y="4000500"/>
            <a:ext cx="2095500" cy="209550"/>
          </a:xfrm>
          <a:prstGeom prst="rect">
            <a:avLst/>
          </a:prstGeom>
          <a:noFill/>
          <a:ln w="0">
            <a:noFill/>
          </a:ln>
        </p:spPr>
        <p:txBody>
          <a:bodyPr>
            <a:normAutofit fontScale="73809"/>
          </a:bodyPr>
          <a:lstStyle/>
          <a:p>
            <a:pPr>
              <a:defRPr sz="1050" b="1" i="0">
                <a:solidFill>
                  <a:srgbClr val="10241D"/>
                </a:solidFill>
                <a:latin typeface="Arial"/>
                <a:ea typeface="Arial"/>
                <a:cs typeface="Arial"/>
              </a:defRPr>
            </a:pPr>
            <a:r>
              <a:rPr sz="1050" b="1" i="0">
                <a:solidFill>
                  <a:srgbClr val="10241D"/>
                </a:solidFill>
                <a:latin typeface="Arial"/>
                <a:ea typeface="Arial"/>
                <a:cs typeface="Arial"/>
              </a:rPr>
              <a:t>AUFMERKSAMKEIT</a:t>
            </a:r>
          </a:p>
        </p:txBody>
      </p:sp>
      <p:sp>
        <p:nvSpPr>
          <p:cNvPr id="10" name="Прямоугольник 9">
            <a:extLst>
              <a:ext uri="{FF2B5EF4-FFF2-40B4-BE49-F238E27FC236}">
                <a16:creationId xmlns:a16="http://schemas.microsoft.com/office/drawing/2014/main" id="{F006C859-6D72-483C-BEFC-73987A874B94}"/>
              </a:ext>
            </a:extLst>
          </p:cNvPr>
          <p:cNvSpPr>
            <a:spLocks noGrp="1"/>
          </p:cNvSpPr>
          <p:nvPr/>
        </p:nvSpPr>
        <p:spPr>
          <a:xfrm>
            <a:off x="2781300" y="4305300"/>
            <a:ext cx="2095500" cy="457200"/>
          </a:xfrm>
          <a:prstGeom prst="rect">
            <a:avLst/>
          </a:prstGeom>
          <a:noFill/>
          <a:ln w="0">
            <a:noFill/>
          </a:ln>
        </p:spPr>
        <p:txBody>
          <a:bodyPr>
            <a:normAutofit/>
          </a:bodyPr>
          <a:lstStyle/>
          <a:p>
            <a:pPr>
              <a:defRPr sz="1275" b="0" i="0">
                <a:solidFill>
                  <a:srgbClr val="65726B"/>
                </a:solidFill>
                <a:latin typeface="Arial"/>
                <a:ea typeface="Arial"/>
                <a:cs typeface="Arial"/>
              </a:defRPr>
            </a:pPr>
            <a:r>
              <a:rPr sz="1275" b="0" i="0">
                <a:solidFill>
                  <a:srgbClr val="65726B"/>
                </a:solidFill>
                <a:latin typeface="Arial"/>
                <a:ea typeface="Arial"/>
                <a:cs typeface="Arial"/>
              </a:rPr>
              <a:t>Der Blick wird gelenkt</a:t>
            </a:r>
          </a:p>
        </p:txBody>
      </p:sp>
      <p:sp>
        <p:nvSpPr>
          <p:cNvPr id="11" name="Прямоугольник 10">
            <a:extLst>
              <a:ext uri="{FF2B5EF4-FFF2-40B4-BE49-F238E27FC236}">
                <a16:creationId xmlns:a16="http://schemas.microsoft.com/office/drawing/2014/main" id="{156C6BBB-6BE1-4E5A-B84D-8F600551D7FD}"/>
              </a:ext>
            </a:extLst>
          </p:cNvPr>
          <p:cNvSpPr>
            <a:spLocks noGrp="1"/>
          </p:cNvSpPr>
          <p:nvPr/>
        </p:nvSpPr>
        <p:spPr>
          <a:xfrm>
            <a:off x="5124450" y="1447800"/>
            <a:ext cx="495300" cy="209550"/>
          </a:xfrm>
          <a:prstGeom prst="rect">
            <a:avLst/>
          </a:prstGeom>
          <a:noFill/>
          <a:ln w="0">
            <a:noFill/>
          </a:ln>
        </p:spPr>
        <p:txBody>
          <a:bodyPr>
            <a:normAutofit fontScale="64583"/>
          </a:bodyPr>
          <a:lstStyle/>
          <a:p>
            <a:pPr>
              <a:defRPr sz="1200" b="1" i="0">
                <a:solidFill>
                  <a:srgbClr val="A43D27"/>
                </a:solidFill>
                <a:latin typeface="Arial"/>
                <a:ea typeface="Arial"/>
                <a:cs typeface="Arial"/>
              </a:defRPr>
            </a:pPr>
            <a:r>
              <a:rPr sz="1200" b="1" i="0">
                <a:solidFill>
                  <a:srgbClr val="A43D27"/>
                </a:solidFill>
                <a:latin typeface="Arial"/>
                <a:ea typeface="Arial"/>
                <a:cs typeface="Arial"/>
              </a:rPr>
              <a:t>03</a:t>
            </a:r>
          </a:p>
        </p:txBody>
      </p:sp>
      <p:pic>
        <p:nvPicPr>
          <p:cNvPr id="41" name="Рисунок 40"/>
          <p:cNvPicPr>
            <a:picLocks noChangeAspect="1"/>
          </p:cNvPicPr>
          <p:nvPr/>
        </p:nvPicPr>
        <p:blipFill>
          <a:blip r:embed="rId5"/>
          <a:srcRect l="15732" r="15732"/>
          <a:stretch>
            <a:fillRect/>
          </a:stretch>
        </p:blipFill>
        <p:spPr>
          <a:xfrm>
            <a:off x="5124450" y="1752600"/>
            <a:ext cx="2095500" cy="2038350"/>
          </a:xfrm>
          <a:prstGeom prst="rect">
            <a:avLst/>
          </a:prstGeom>
        </p:spPr>
      </p:pic>
      <p:sp>
        <p:nvSpPr>
          <p:cNvPr id="13" name="Прямоугольник 12">
            <a:extLst>
              <a:ext uri="{FF2B5EF4-FFF2-40B4-BE49-F238E27FC236}">
                <a16:creationId xmlns:a16="http://schemas.microsoft.com/office/drawing/2014/main" id="{6CBA2C47-5D91-4548-9D0A-D9C5C2D85989}"/>
              </a:ext>
            </a:extLst>
          </p:cNvPr>
          <p:cNvSpPr>
            <a:spLocks noGrp="1"/>
          </p:cNvSpPr>
          <p:nvPr/>
        </p:nvSpPr>
        <p:spPr>
          <a:xfrm>
            <a:off x="5124450" y="4000500"/>
            <a:ext cx="2095500" cy="209550"/>
          </a:xfrm>
          <a:prstGeom prst="rect">
            <a:avLst/>
          </a:prstGeom>
          <a:noFill/>
          <a:ln w="0">
            <a:noFill/>
          </a:ln>
        </p:spPr>
        <p:txBody>
          <a:bodyPr>
            <a:normAutofit fontScale="73809"/>
          </a:bodyPr>
          <a:lstStyle/>
          <a:p>
            <a:pPr>
              <a:defRPr sz="1050" b="1" i="0">
                <a:solidFill>
                  <a:srgbClr val="10241D"/>
                </a:solidFill>
                <a:latin typeface="Arial"/>
                <a:ea typeface="Arial"/>
                <a:cs typeface="Arial"/>
              </a:defRPr>
            </a:pPr>
            <a:r>
              <a:rPr sz="1050" b="1" i="0">
                <a:solidFill>
                  <a:srgbClr val="10241D"/>
                </a:solidFill>
                <a:latin typeface="Arial"/>
                <a:ea typeface="Arial"/>
                <a:cs typeface="Arial"/>
              </a:rPr>
              <a:t>ABHÄNGIGKEIT</a:t>
            </a:r>
          </a:p>
        </p:txBody>
      </p:sp>
      <p:sp>
        <p:nvSpPr>
          <p:cNvPr id="14" name="Прямоугольник 13">
            <a:extLst>
              <a:ext uri="{FF2B5EF4-FFF2-40B4-BE49-F238E27FC236}">
                <a16:creationId xmlns:a16="http://schemas.microsoft.com/office/drawing/2014/main" id="{73E841A2-8A47-4545-8798-96071E95FA31}"/>
              </a:ext>
            </a:extLst>
          </p:cNvPr>
          <p:cNvSpPr>
            <a:spLocks noGrp="1"/>
          </p:cNvSpPr>
          <p:nvPr/>
        </p:nvSpPr>
        <p:spPr>
          <a:xfrm>
            <a:off x="5124450" y="4305300"/>
            <a:ext cx="2095500" cy="457200"/>
          </a:xfrm>
          <a:prstGeom prst="rect">
            <a:avLst/>
          </a:prstGeom>
          <a:noFill/>
          <a:ln w="0">
            <a:noFill/>
          </a:ln>
        </p:spPr>
        <p:txBody>
          <a:bodyPr>
            <a:normAutofit/>
          </a:bodyPr>
          <a:lstStyle/>
          <a:p>
            <a:pPr>
              <a:defRPr sz="1275" b="0" i="0">
                <a:solidFill>
                  <a:srgbClr val="65726B"/>
                </a:solidFill>
                <a:latin typeface="Arial"/>
                <a:ea typeface="Arial"/>
                <a:cs typeface="Arial"/>
              </a:defRPr>
            </a:pPr>
            <a:r>
              <a:rPr sz="1275" b="0" i="0">
                <a:solidFill>
                  <a:srgbClr val="65726B"/>
                </a:solidFill>
                <a:latin typeface="Arial"/>
                <a:ea typeface="Arial"/>
                <a:cs typeface="Arial"/>
              </a:rPr>
              <a:t>Organisch / mechanisch</a:t>
            </a:r>
          </a:p>
        </p:txBody>
      </p:sp>
      <p:sp>
        <p:nvSpPr>
          <p:cNvPr id="15" name="Прямоугольник 14">
            <a:extLst>
              <a:ext uri="{FF2B5EF4-FFF2-40B4-BE49-F238E27FC236}">
                <a16:creationId xmlns:a16="http://schemas.microsoft.com/office/drawing/2014/main" id="{5EFEB6E7-CB9F-49ED-8084-8EBB01DD520C}"/>
              </a:ext>
            </a:extLst>
          </p:cNvPr>
          <p:cNvSpPr>
            <a:spLocks noGrp="1"/>
          </p:cNvSpPr>
          <p:nvPr/>
        </p:nvSpPr>
        <p:spPr>
          <a:xfrm>
            <a:off x="7467600" y="1447800"/>
            <a:ext cx="495300" cy="209550"/>
          </a:xfrm>
          <a:prstGeom prst="rect">
            <a:avLst/>
          </a:prstGeom>
          <a:noFill/>
          <a:ln w="0">
            <a:noFill/>
          </a:ln>
        </p:spPr>
        <p:txBody>
          <a:bodyPr>
            <a:normAutofit fontScale="64583"/>
          </a:bodyPr>
          <a:lstStyle/>
          <a:p>
            <a:pPr>
              <a:defRPr sz="1200" b="1" i="0">
                <a:solidFill>
                  <a:srgbClr val="A43D27"/>
                </a:solidFill>
                <a:latin typeface="Arial"/>
                <a:ea typeface="Arial"/>
                <a:cs typeface="Arial"/>
              </a:defRPr>
            </a:pPr>
            <a:r>
              <a:rPr sz="1200" b="1" i="0">
                <a:solidFill>
                  <a:srgbClr val="A43D27"/>
                </a:solidFill>
                <a:latin typeface="Arial"/>
                <a:ea typeface="Arial"/>
                <a:cs typeface="Arial"/>
              </a:rPr>
              <a:t>04</a:t>
            </a:r>
          </a:p>
        </p:txBody>
      </p:sp>
      <p:pic>
        <p:nvPicPr>
          <p:cNvPr id="45" name="Рисунок 44"/>
          <p:cNvPicPr>
            <a:picLocks noChangeAspect="1"/>
          </p:cNvPicPr>
          <p:nvPr/>
        </p:nvPicPr>
        <p:blipFill>
          <a:blip r:embed="rId6"/>
          <a:srcRect l="15732" r="15732"/>
          <a:stretch>
            <a:fillRect/>
          </a:stretch>
        </p:blipFill>
        <p:spPr>
          <a:xfrm>
            <a:off x="7467600" y="1752600"/>
            <a:ext cx="2095500" cy="2038350"/>
          </a:xfrm>
          <a:prstGeom prst="rect">
            <a:avLst/>
          </a:prstGeom>
        </p:spPr>
      </p:pic>
      <p:sp>
        <p:nvSpPr>
          <p:cNvPr id="17" name="Прямоугольник 16">
            <a:extLst>
              <a:ext uri="{FF2B5EF4-FFF2-40B4-BE49-F238E27FC236}">
                <a16:creationId xmlns:a16="http://schemas.microsoft.com/office/drawing/2014/main" id="{315B0D2C-A862-49A0-9405-738F85E00A1A}"/>
              </a:ext>
            </a:extLst>
          </p:cNvPr>
          <p:cNvSpPr>
            <a:spLocks noGrp="1"/>
          </p:cNvSpPr>
          <p:nvPr/>
        </p:nvSpPr>
        <p:spPr>
          <a:xfrm>
            <a:off x="7467600" y="4000500"/>
            <a:ext cx="2095500" cy="209550"/>
          </a:xfrm>
          <a:prstGeom prst="rect">
            <a:avLst/>
          </a:prstGeom>
          <a:noFill/>
          <a:ln w="0">
            <a:noFill/>
          </a:ln>
        </p:spPr>
        <p:txBody>
          <a:bodyPr>
            <a:normAutofit fontScale="73809"/>
          </a:bodyPr>
          <a:lstStyle/>
          <a:p>
            <a:pPr>
              <a:defRPr sz="1050" b="1" i="0">
                <a:solidFill>
                  <a:srgbClr val="10241D"/>
                </a:solidFill>
                <a:latin typeface="Arial"/>
                <a:ea typeface="Arial"/>
                <a:cs typeface="Arial"/>
              </a:defRPr>
            </a:pPr>
            <a:r>
              <a:rPr sz="1050" b="1" i="0">
                <a:solidFill>
                  <a:srgbClr val="10241D"/>
                </a:solidFill>
                <a:latin typeface="Arial"/>
                <a:ea typeface="Arial"/>
                <a:cs typeface="Arial"/>
              </a:rPr>
              <a:t>BLICK</a:t>
            </a:r>
          </a:p>
        </p:txBody>
      </p:sp>
      <p:sp>
        <p:nvSpPr>
          <p:cNvPr id="18" name="Прямоугольник 17">
            <a:extLst>
              <a:ext uri="{FF2B5EF4-FFF2-40B4-BE49-F238E27FC236}">
                <a16:creationId xmlns:a16="http://schemas.microsoft.com/office/drawing/2014/main" id="{6F5A384B-E20B-4FBA-97DE-929A952106B9}"/>
              </a:ext>
            </a:extLst>
          </p:cNvPr>
          <p:cNvSpPr>
            <a:spLocks noGrp="1"/>
          </p:cNvSpPr>
          <p:nvPr/>
        </p:nvSpPr>
        <p:spPr>
          <a:xfrm>
            <a:off x="7467600" y="4305300"/>
            <a:ext cx="2095500" cy="457200"/>
          </a:xfrm>
          <a:prstGeom prst="rect">
            <a:avLst/>
          </a:prstGeom>
          <a:noFill/>
          <a:ln w="0">
            <a:noFill/>
          </a:ln>
        </p:spPr>
        <p:txBody>
          <a:bodyPr>
            <a:normAutofit/>
          </a:bodyPr>
          <a:lstStyle/>
          <a:p>
            <a:pPr>
              <a:defRPr sz="1275" b="0" i="0">
                <a:solidFill>
                  <a:srgbClr val="65726B"/>
                </a:solidFill>
                <a:latin typeface="Arial"/>
                <a:ea typeface="Arial"/>
                <a:cs typeface="Arial"/>
              </a:defRPr>
            </a:pPr>
            <a:r>
              <a:rPr sz="1275" b="0" i="0">
                <a:solidFill>
                  <a:srgbClr val="65726B"/>
                </a:solidFill>
                <a:latin typeface="Arial"/>
                <a:ea typeface="Arial"/>
                <a:cs typeface="Arial"/>
              </a:rPr>
              <a:t>Beobachter im System</a:t>
            </a:r>
          </a:p>
        </p:txBody>
      </p:sp>
      <p:sp>
        <p:nvSpPr>
          <p:cNvPr id="19" name="Прямоугольник 18">
            <a:extLst>
              <a:ext uri="{FF2B5EF4-FFF2-40B4-BE49-F238E27FC236}">
                <a16:creationId xmlns:a16="http://schemas.microsoft.com/office/drawing/2014/main" id="{EA20C74B-C4A8-41A9-A68B-7C585BCF7C57}"/>
              </a:ext>
            </a:extLst>
          </p:cNvPr>
          <p:cNvSpPr>
            <a:spLocks noGrp="1"/>
          </p:cNvSpPr>
          <p:nvPr/>
        </p:nvSpPr>
        <p:spPr>
          <a:xfrm>
            <a:off x="9810750" y="1447800"/>
            <a:ext cx="495300" cy="209550"/>
          </a:xfrm>
          <a:prstGeom prst="rect">
            <a:avLst/>
          </a:prstGeom>
          <a:noFill/>
          <a:ln w="0">
            <a:noFill/>
          </a:ln>
        </p:spPr>
        <p:txBody>
          <a:bodyPr>
            <a:normAutofit fontScale="64583"/>
          </a:bodyPr>
          <a:lstStyle/>
          <a:p>
            <a:pPr>
              <a:defRPr sz="1200" b="1" i="0">
                <a:solidFill>
                  <a:srgbClr val="A43D27"/>
                </a:solidFill>
                <a:latin typeface="Arial"/>
                <a:ea typeface="Arial"/>
                <a:cs typeface="Arial"/>
              </a:defRPr>
            </a:pPr>
            <a:r>
              <a:rPr sz="1200" b="1" i="0">
                <a:solidFill>
                  <a:srgbClr val="A43D27"/>
                </a:solidFill>
                <a:latin typeface="Arial"/>
                <a:ea typeface="Arial"/>
                <a:cs typeface="Arial"/>
              </a:rPr>
              <a:t>05</a:t>
            </a:r>
          </a:p>
        </p:txBody>
      </p:sp>
      <p:pic>
        <p:nvPicPr>
          <p:cNvPr id="49" name="Рисунок 48"/>
          <p:cNvPicPr>
            <a:picLocks noChangeAspect="1"/>
          </p:cNvPicPr>
          <p:nvPr/>
        </p:nvPicPr>
        <p:blipFill>
          <a:blip r:embed="rId7"/>
          <a:srcRect l="15732" r="15732"/>
          <a:stretch>
            <a:fillRect/>
          </a:stretch>
        </p:blipFill>
        <p:spPr>
          <a:xfrm>
            <a:off x="9810750" y="1752600"/>
            <a:ext cx="2095500" cy="2038350"/>
          </a:xfrm>
          <a:prstGeom prst="rect">
            <a:avLst/>
          </a:prstGeom>
        </p:spPr>
      </p:pic>
      <p:sp>
        <p:nvSpPr>
          <p:cNvPr id="21" name="Прямоугольник 20">
            <a:extLst>
              <a:ext uri="{FF2B5EF4-FFF2-40B4-BE49-F238E27FC236}">
                <a16:creationId xmlns:a16="http://schemas.microsoft.com/office/drawing/2014/main" id="{B20DA581-5D61-4316-87E2-B9DE7E2E59FF}"/>
              </a:ext>
            </a:extLst>
          </p:cNvPr>
          <p:cNvSpPr>
            <a:spLocks noGrp="1"/>
          </p:cNvSpPr>
          <p:nvPr/>
        </p:nvSpPr>
        <p:spPr>
          <a:xfrm>
            <a:off x="9810750" y="4000500"/>
            <a:ext cx="2095500" cy="209550"/>
          </a:xfrm>
          <a:prstGeom prst="rect">
            <a:avLst/>
          </a:prstGeom>
          <a:noFill/>
          <a:ln w="0">
            <a:noFill/>
          </a:ln>
        </p:spPr>
        <p:txBody>
          <a:bodyPr>
            <a:normAutofit fontScale="73809"/>
          </a:bodyPr>
          <a:lstStyle/>
          <a:p>
            <a:pPr>
              <a:defRPr sz="1050" b="1" i="0">
                <a:solidFill>
                  <a:srgbClr val="10241D"/>
                </a:solidFill>
                <a:latin typeface="Arial"/>
                <a:ea typeface="Arial"/>
                <a:cs typeface="Arial"/>
              </a:defRPr>
            </a:pPr>
            <a:r>
              <a:rPr sz="1050" b="1" i="0">
                <a:solidFill>
                  <a:srgbClr val="10241D"/>
                </a:solidFill>
                <a:latin typeface="Arial"/>
                <a:ea typeface="Arial"/>
                <a:cs typeface="Arial"/>
              </a:rPr>
              <a:t>SYSTEM</a:t>
            </a:r>
          </a:p>
        </p:txBody>
      </p:sp>
      <p:sp>
        <p:nvSpPr>
          <p:cNvPr id="22" name="Прямоугольник 21">
            <a:extLst>
              <a:ext uri="{FF2B5EF4-FFF2-40B4-BE49-F238E27FC236}">
                <a16:creationId xmlns:a16="http://schemas.microsoft.com/office/drawing/2014/main" id="{F01C5F6E-F03C-471D-AEC5-B235975A15A1}"/>
              </a:ext>
            </a:extLst>
          </p:cNvPr>
          <p:cNvSpPr>
            <a:spLocks noGrp="1"/>
          </p:cNvSpPr>
          <p:nvPr/>
        </p:nvSpPr>
        <p:spPr>
          <a:xfrm>
            <a:off x="9810750" y="4305300"/>
            <a:ext cx="2095500" cy="457200"/>
          </a:xfrm>
          <a:prstGeom prst="rect">
            <a:avLst/>
          </a:prstGeom>
          <a:noFill/>
          <a:ln w="0">
            <a:noFill/>
          </a:ln>
        </p:spPr>
        <p:txBody>
          <a:bodyPr>
            <a:normAutofit fontScale="94118"/>
          </a:bodyPr>
          <a:lstStyle/>
          <a:p>
            <a:pPr>
              <a:defRPr sz="1275" b="0" i="0">
                <a:solidFill>
                  <a:srgbClr val="65726B"/>
                </a:solidFill>
                <a:latin typeface="Arial"/>
                <a:ea typeface="Arial"/>
                <a:cs typeface="Arial"/>
              </a:defRPr>
            </a:pPr>
            <a:r>
              <a:rPr sz="1275" b="0" i="0">
                <a:solidFill>
                  <a:srgbClr val="65726B"/>
                </a:solidFill>
                <a:latin typeface="Arial"/>
                <a:ea typeface="Arial"/>
                <a:cs typeface="Arial"/>
              </a:rPr>
              <a:t>Eine Verbindung kippt das Ganze</a:t>
            </a:r>
          </a:p>
        </p:txBody>
      </p:sp>
      <p:sp>
        <p:nvSpPr>
          <p:cNvPr id="23" name="Прямоугольник 22">
            <a:extLst>
              <a:ext uri="{FF2B5EF4-FFF2-40B4-BE49-F238E27FC236}">
                <a16:creationId xmlns:a16="http://schemas.microsoft.com/office/drawing/2014/main" id="{7932F1E6-6BE3-4D91-B7CA-52F40B64F1B8}"/>
              </a:ext>
            </a:extLst>
          </p:cNvPr>
          <p:cNvSpPr>
            <a:spLocks noGrp="1"/>
          </p:cNvSpPr>
          <p:nvPr/>
        </p:nvSpPr>
        <p:spPr>
          <a:xfrm>
            <a:off x="533400" y="5105400"/>
            <a:ext cx="11125200" cy="28575"/>
          </a:xfrm>
          <a:prstGeom prst="rect">
            <a:avLst/>
          </a:prstGeom>
          <a:solidFill>
            <a:srgbClr val="D6FF3F"/>
          </a:solidFill>
          <a:ln w="0">
            <a:noFill/>
          </a:ln>
        </p:spPr>
        <p:txBody>
          <a:bodyPr/>
          <a:lstStyle/>
          <a:p>
            <a:endParaRPr lang="ru-CH"/>
          </a:p>
        </p:txBody>
      </p:sp>
      <p:sp>
        <p:nvSpPr>
          <p:cNvPr id="24" name="Прямоугольник 23">
            <a:extLst>
              <a:ext uri="{FF2B5EF4-FFF2-40B4-BE49-F238E27FC236}">
                <a16:creationId xmlns:a16="http://schemas.microsoft.com/office/drawing/2014/main" id="{DA8A23EE-91AA-4524-AC73-46567317AB51}"/>
              </a:ext>
            </a:extLst>
          </p:cNvPr>
          <p:cNvSpPr>
            <a:spLocks noGrp="1"/>
          </p:cNvSpPr>
          <p:nvPr/>
        </p:nvSpPr>
        <p:spPr>
          <a:xfrm>
            <a:off x="533400" y="5314950"/>
            <a:ext cx="10572750" cy="666750"/>
          </a:xfrm>
          <a:prstGeom prst="rect">
            <a:avLst/>
          </a:prstGeom>
          <a:noFill/>
          <a:ln w="0">
            <a:noFill/>
          </a:ln>
        </p:spPr>
        <p:txBody>
          <a:bodyPr>
            <a:normAutofit fontScale="93210"/>
          </a:bodyPr>
          <a:lstStyle/>
          <a:p>
            <a:pPr>
              <a:defRPr sz="2025" b="0" i="0">
                <a:solidFill>
                  <a:srgbClr val="10241D"/>
                </a:solidFill>
                <a:latin typeface="Georgia"/>
                <a:ea typeface="Georgia"/>
                <a:cs typeface="Georgia"/>
              </a:defRPr>
            </a:pPr>
            <a:r>
              <a:rPr sz="2025" b="0" i="0">
                <a:solidFill>
                  <a:srgbClr val="10241D"/>
                </a:solidFill>
                <a:latin typeface="Georgia"/>
                <a:ea typeface="Georgia"/>
                <a:cs typeface="Georgia"/>
              </a:rPr>
              <a:t>Die Objekte bleiben. Jede neue Beziehung verändert</a:t>
            </a:r>
          </a:p>
          <a:p>
            <a:pPr>
              <a:defRPr sz="2025" b="0" i="0">
                <a:solidFill>
                  <a:srgbClr val="10241D"/>
                </a:solidFill>
                <a:latin typeface="Georgia"/>
                <a:ea typeface="Georgia"/>
                <a:cs typeface="Georgia"/>
              </a:defRPr>
            </a:pPr>
            <a:r>
              <a:rPr sz="2025" b="0" i="0">
                <a:solidFill>
                  <a:srgbClr val="10241D"/>
                </a:solidFill>
                <a:latin typeface="Georgia"/>
                <a:ea typeface="Georgia"/>
                <a:cs typeface="Georgia"/>
              </a:rPr>
              <a:t>Wahrnehmung und Bedeutung.</a:t>
            </a:r>
          </a:p>
        </p:txBody>
      </p:sp>
      <p:sp>
        <p:nvSpPr>
          <p:cNvPr id="25" name="Прямоугольник 24">
            <a:extLst>
              <a:ext uri="{FF2B5EF4-FFF2-40B4-BE49-F238E27FC236}">
                <a16:creationId xmlns:a16="http://schemas.microsoft.com/office/drawing/2014/main" id="{659F32C6-57AE-463A-890F-8EC2781023A5}"/>
              </a:ext>
            </a:extLst>
          </p:cNvPr>
          <p:cNvSpPr>
            <a:spLocks noGrp="1"/>
          </p:cNvSpPr>
          <p:nvPr/>
        </p:nvSpPr>
        <p:spPr>
          <a:xfrm>
            <a:off x="533400" y="6115050"/>
            <a:ext cx="7810500" cy="209550"/>
          </a:xfrm>
          <a:prstGeom prst="rect">
            <a:avLst/>
          </a:prstGeom>
          <a:noFill/>
          <a:ln w="0">
            <a:noFill/>
          </a:ln>
        </p:spPr>
        <p:txBody>
          <a:bodyPr>
            <a:normAutofit fontScale="64583"/>
          </a:bodyPr>
          <a:lstStyle/>
          <a:p>
            <a:pPr>
              <a:defRPr sz="1200" b="0" i="0">
                <a:solidFill>
                  <a:srgbClr val="65726B"/>
                </a:solidFill>
                <a:latin typeface="Arial"/>
                <a:ea typeface="Arial"/>
                <a:cs typeface="Arial"/>
              </a:defRPr>
            </a:pPr>
            <a:r>
              <a:rPr sz="1200" b="0" i="0">
                <a:solidFill>
                  <a:srgbClr val="65726B"/>
                </a:solidFill>
                <a:latin typeface="Arial"/>
                <a:ea typeface="Arial"/>
                <a:cs typeface="Arial"/>
              </a:rPr>
              <a:t>Die Serie antwortet auf die fünf Schritte der ursprünglichen Beobachtung.</a:t>
            </a:r>
          </a:p>
        </p:txBody>
      </p:sp>
      <p:sp>
        <p:nvSpPr>
          <p:cNvPr id="26" name="Прямоугольник 25">
            <a:hlinkClick r:id="rId8"/>
            <a:extLst>
              <a:ext uri="{FF2B5EF4-FFF2-40B4-BE49-F238E27FC236}">
                <a16:creationId xmlns:a16="http://schemas.microsoft.com/office/drawing/2014/main" id="{2287D420-205E-4D78-AAC1-FC64CD1A0BCC}"/>
              </a:ext>
            </a:extLst>
          </p:cNvPr>
          <p:cNvSpPr>
            <a:spLocks noGrp="1"/>
          </p:cNvSpPr>
          <p:nvPr/>
        </p:nvSpPr>
        <p:spPr>
          <a:xfrm>
            <a:off x="9525000" y="6057900"/>
            <a:ext cx="2133600" cy="323850"/>
          </a:xfrm>
          <a:prstGeom prst="rect">
            <a:avLst/>
          </a:prstGeom>
          <a:solidFill>
            <a:srgbClr val="A43D27"/>
          </a:solidFill>
          <a:ln w="0">
            <a:noFill/>
          </a:ln>
        </p:spPr>
        <p:txBody>
          <a:bodyPr/>
          <a:lstStyle/>
          <a:p>
            <a:endParaRPr lang="ru-CH"/>
          </a:p>
        </p:txBody>
      </p:sp>
      <p:sp>
        <p:nvSpPr>
          <p:cNvPr id="27" name="Прямоугольник 26">
            <a:hlinkClick r:id="rId8"/>
            <a:extLst>
              <a:ext uri="{FF2B5EF4-FFF2-40B4-BE49-F238E27FC236}">
                <a16:creationId xmlns:a16="http://schemas.microsoft.com/office/drawing/2014/main" id="{35563C92-82FD-480F-A9AA-F14C92718339}"/>
              </a:ext>
            </a:extLst>
          </p:cNvPr>
          <p:cNvSpPr>
            <a:spLocks noGrp="1"/>
          </p:cNvSpPr>
          <p:nvPr/>
        </p:nvSpPr>
        <p:spPr>
          <a:xfrm>
            <a:off x="9639300" y="6124575"/>
            <a:ext cx="1905000" cy="190500"/>
          </a:xfrm>
          <a:prstGeom prst="rect">
            <a:avLst/>
          </a:prstGeom>
          <a:noFill/>
          <a:ln w="0">
            <a:noFill/>
          </a:ln>
        </p:spPr>
        <p:txBody>
          <a:bodyPr>
            <a:normAutofit fontScale="66667"/>
          </a:bodyPr>
          <a:lstStyle/>
          <a:p>
            <a:pPr>
              <a:defRPr sz="975" b="1" i="0">
                <a:solidFill>
                  <a:srgbClr val="FFFDF8"/>
                </a:solidFill>
                <a:latin typeface="Arial"/>
                <a:ea typeface="Arial"/>
                <a:cs typeface="Arial"/>
              </a:defRPr>
            </a:pPr>
            <a:r>
              <a:rPr sz="975" b="1" i="0">
                <a:solidFill>
                  <a:srgbClr val="FFFDF8"/>
                </a:solidFill>
                <a:latin typeface="Arial"/>
                <a:ea typeface="Arial"/>
                <a:cs typeface="Arial"/>
              </a:rPr>
              <a:t>INTERVENTIONEN  ↗</a:t>
            </a:r>
          </a:p>
        </p:txBody>
      </p:sp>
      <p:sp>
        <p:nvSpPr>
          <p:cNvPr id="28" name="Прямоугольник 27">
            <a:extLst>
              <a:ext uri="{FF2B5EF4-FFF2-40B4-BE49-F238E27FC236}">
                <a16:creationId xmlns:a16="http://schemas.microsoft.com/office/drawing/2014/main" id="{17671DE8-F55B-47FE-88DA-5D0A85653337}"/>
              </a:ext>
            </a:extLst>
          </p:cNvPr>
          <p:cNvSpPr>
            <a:spLocks noGrp="1"/>
          </p:cNvSpPr>
          <p:nvPr/>
        </p:nvSpPr>
        <p:spPr>
          <a:xfrm>
            <a:off x="533400" y="6553200"/>
            <a:ext cx="7239000" cy="133350"/>
          </a:xfrm>
          <a:prstGeom prst="rect">
            <a:avLst/>
          </a:prstGeom>
          <a:noFill/>
          <a:ln w="0">
            <a:noFill/>
          </a:ln>
        </p:spPr>
        <p:txBody>
          <a:bodyPr>
            <a:normAutofit fontScale="40741"/>
          </a:bodyPr>
          <a:lstStyle/>
          <a:p>
            <a:pPr>
              <a:defRPr sz="675" b="1" i="0">
                <a:solidFill>
                  <a:srgbClr val="65726B"/>
                </a:solidFill>
                <a:latin typeface="Arial"/>
                <a:ea typeface="Arial"/>
                <a:cs typeface="Arial"/>
              </a:defRPr>
            </a:pPr>
            <a:r>
              <a:rPr sz="675" b="1" i="0">
                <a:solidFill>
                  <a:srgbClr val="65726B"/>
                </a:solidFill>
                <a:latin typeface="Arial"/>
                <a:ea typeface="Arial"/>
                <a:cs typeface="Arial"/>
              </a:rPr>
              <a:t>UMWELT / LEBENDIGES SYSTEM    DMYTRO HLUKH    2026</a:t>
            </a:r>
          </a:p>
        </p:txBody>
      </p:sp>
      <p:sp>
        <p:nvSpPr>
          <p:cNvPr id="29" name="Прямоугольник 28">
            <a:extLst>
              <a:ext uri="{FF2B5EF4-FFF2-40B4-BE49-F238E27FC236}">
                <a16:creationId xmlns:a16="http://schemas.microsoft.com/office/drawing/2014/main" id="{23F9DBA4-E39D-44BF-8266-548D539A2936}"/>
              </a:ext>
            </a:extLst>
          </p:cNvPr>
          <p:cNvSpPr>
            <a:spLocks noGrp="1"/>
          </p:cNvSpPr>
          <p:nvPr/>
        </p:nvSpPr>
        <p:spPr>
          <a:xfrm>
            <a:off x="11201400" y="6553200"/>
            <a:ext cx="457200" cy="133350"/>
          </a:xfrm>
          <a:prstGeom prst="rect">
            <a:avLst/>
          </a:prstGeom>
          <a:noFill/>
          <a:ln w="0">
            <a:noFill/>
          </a:ln>
        </p:spPr>
        <p:txBody>
          <a:bodyPr>
            <a:normAutofit fontScale="40741"/>
          </a:bodyPr>
          <a:lstStyle/>
          <a:p>
            <a:pPr>
              <a:defRPr sz="675" b="1" i="0">
                <a:solidFill>
                  <a:srgbClr val="65726B"/>
                </a:solidFill>
                <a:latin typeface="Arial"/>
                <a:ea typeface="Arial"/>
                <a:cs typeface="Arial"/>
              </a:defRPr>
            </a:pPr>
            <a:r>
              <a:rPr sz="675" b="1" i="0">
                <a:solidFill>
                  <a:srgbClr val="65726B"/>
                </a:solidFill>
                <a:latin typeface="Arial"/>
                <a:ea typeface="Arial"/>
                <a:cs typeface="Arial"/>
              </a:rPr>
              <a:t>11</a:t>
            </a:r>
          </a:p>
        </p:txBody>
      </p:sp>
    </p:spTree>
    <p:extLst>
      <p:ext uri="{BB962C8B-B14F-4D97-AF65-F5344CB8AC3E}">
        <p14:creationId xmlns:p14="http://schemas.microsoft.com/office/powerpoint/2010/main" val="1450274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0241D"/>
        </a:solidFill>
        <a:effectLst/>
      </p:bgPr>
    </p:bg>
    <p:spTree>
      <p:nvGrpSpPr>
        <p:cNvPr id="1" name=""/>
        <p:cNvGrpSpPr/>
        <p:nvPr/>
      </p:nvGrpSpPr>
      <p:grpSpPr>
        <a:xfrm>
          <a:off x="0" y="0"/>
          <a:ext cx="0" cy="0"/>
          <a:chOff x="0" y="0"/>
          <a:chExt cx="0" cy="0"/>
        </a:xfrm>
      </p:grpSpPr>
      <p:sp>
        <p:nvSpPr>
          <p:cNvPr id="15" name="Прямоугольник 14">
            <a:extLst>
              <a:ext uri="{FF2B5EF4-FFF2-40B4-BE49-F238E27FC236}">
                <a16:creationId xmlns:a16="http://schemas.microsoft.com/office/drawing/2014/main" id="{656FC418-1BF0-49A7-B2B2-757B1ED17EBF}"/>
              </a:ext>
            </a:extLst>
          </p:cNvPr>
          <p:cNvSpPr>
            <a:spLocks noGrp="1"/>
          </p:cNvSpPr>
          <p:nvPr/>
        </p:nvSpPr>
        <p:spPr>
          <a:xfrm>
            <a:off x="533400" y="323850"/>
            <a:ext cx="4762500" cy="209550"/>
          </a:xfrm>
          <a:prstGeom prst="rect">
            <a:avLst/>
          </a:prstGeom>
          <a:noFill/>
          <a:ln w="0">
            <a:noFill/>
          </a:ln>
        </p:spPr>
        <p:txBody>
          <a:bodyPr>
            <a:normAutofit fontScale="73809"/>
          </a:bodyPr>
          <a:lstStyle/>
          <a:p>
            <a:pPr>
              <a:defRPr sz="1050" b="1" i="0">
                <a:solidFill>
                  <a:srgbClr val="D6FF3F"/>
                </a:solidFill>
                <a:latin typeface="Arial"/>
                <a:ea typeface="Arial"/>
                <a:cs typeface="Arial"/>
              </a:defRPr>
            </a:pPr>
            <a:r>
              <a:rPr sz="1050" b="1" i="0">
                <a:solidFill>
                  <a:srgbClr val="D6FF3F"/>
                </a:solidFill>
                <a:latin typeface="Arial"/>
                <a:ea typeface="Arial"/>
                <a:cs typeface="Arial"/>
              </a:rPr>
              <a:t>KRITISCHE REFLEXION</a:t>
            </a:r>
          </a:p>
        </p:txBody>
      </p:sp>
      <p:sp>
        <p:nvSpPr>
          <p:cNvPr id="2" name="Прямоугольник 1">
            <a:extLst>
              <a:ext uri="{FF2B5EF4-FFF2-40B4-BE49-F238E27FC236}">
                <a16:creationId xmlns:a16="http://schemas.microsoft.com/office/drawing/2014/main" id="{FD4BEA64-A89C-4518-8B5C-1E62BE3C90A0}"/>
              </a:ext>
            </a:extLst>
          </p:cNvPr>
          <p:cNvSpPr>
            <a:spLocks noGrp="1"/>
          </p:cNvSpPr>
          <p:nvPr/>
        </p:nvSpPr>
        <p:spPr>
          <a:xfrm>
            <a:off x="533400" y="628650"/>
            <a:ext cx="10668000" cy="571500"/>
          </a:xfrm>
          <a:prstGeom prst="rect">
            <a:avLst/>
          </a:prstGeom>
          <a:noFill/>
          <a:ln w="0">
            <a:noFill/>
          </a:ln>
        </p:spPr>
        <p:txBody>
          <a:bodyPr>
            <a:normAutofit fontScale="91304"/>
          </a:bodyPr>
          <a:lstStyle/>
          <a:p>
            <a:pPr>
              <a:defRPr sz="3450" b="0" i="0">
                <a:solidFill>
                  <a:srgbClr val="FFFDF8"/>
                </a:solidFill>
                <a:latin typeface="Georgia"/>
                <a:ea typeface="Georgia"/>
                <a:cs typeface="Georgia"/>
              </a:defRPr>
            </a:pPr>
            <a:r>
              <a:rPr sz="3450" b="0" i="0">
                <a:solidFill>
                  <a:srgbClr val="FFFDF8"/>
                </a:solidFill>
                <a:latin typeface="Georgia"/>
                <a:ea typeface="Georgia"/>
                <a:cs typeface="Georgia"/>
              </a:rPr>
              <a:t>Systemtest A / B</a:t>
            </a:r>
          </a:p>
        </p:txBody>
      </p:sp>
      <p:pic>
        <p:nvPicPr>
          <p:cNvPr id="17" name="Рисунок 16"/>
          <p:cNvPicPr>
            <a:picLocks noChangeAspect="1"/>
          </p:cNvPicPr>
          <p:nvPr/>
        </p:nvPicPr>
        <p:blipFill>
          <a:blip r:embed="rId3"/>
          <a:stretch/>
        </p:blipFill>
        <p:spPr>
          <a:xfrm>
            <a:off x="1652588" y="1581150"/>
            <a:ext cx="5286375" cy="3524250"/>
          </a:xfrm>
          <a:prstGeom prst="rect">
            <a:avLst/>
          </a:prstGeom>
        </p:spPr>
      </p:pic>
      <p:sp>
        <p:nvSpPr>
          <p:cNvPr id="4" name="Прямоугольник 3">
            <a:extLst>
              <a:ext uri="{FF2B5EF4-FFF2-40B4-BE49-F238E27FC236}">
                <a16:creationId xmlns:a16="http://schemas.microsoft.com/office/drawing/2014/main" id="{25DE9304-FC9A-46CD-9DEC-B45394B4F520}"/>
              </a:ext>
            </a:extLst>
          </p:cNvPr>
          <p:cNvSpPr>
            <a:spLocks noGrp="1"/>
          </p:cNvSpPr>
          <p:nvPr/>
        </p:nvSpPr>
        <p:spPr>
          <a:xfrm>
            <a:off x="8667750" y="1581150"/>
            <a:ext cx="2286000" cy="209550"/>
          </a:xfrm>
          <a:prstGeom prst="rect">
            <a:avLst/>
          </a:prstGeom>
          <a:noFill/>
          <a:ln w="0">
            <a:noFill/>
          </a:ln>
        </p:spPr>
        <p:txBody>
          <a:bodyPr>
            <a:normAutofit fontScale="73809"/>
          </a:bodyPr>
          <a:lstStyle/>
          <a:p>
            <a:pPr>
              <a:defRPr sz="1050" b="1" i="0">
                <a:solidFill>
                  <a:srgbClr val="D6FF3F"/>
                </a:solidFill>
                <a:latin typeface="Arial"/>
                <a:ea typeface="Arial"/>
                <a:cs typeface="Arial"/>
              </a:defRPr>
            </a:pPr>
            <a:r>
              <a:rPr sz="1050" b="1" i="0">
                <a:solidFill>
                  <a:srgbClr val="D6FF3F"/>
                </a:solidFill>
                <a:latin typeface="Arial"/>
                <a:ea typeface="Arial"/>
                <a:cs typeface="Arial"/>
              </a:rPr>
              <a:t>ABSICHT</a:t>
            </a:r>
          </a:p>
        </p:txBody>
      </p:sp>
      <p:sp>
        <p:nvSpPr>
          <p:cNvPr id="5" name="Прямоугольник 4">
            <a:extLst>
              <a:ext uri="{FF2B5EF4-FFF2-40B4-BE49-F238E27FC236}">
                <a16:creationId xmlns:a16="http://schemas.microsoft.com/office/drawing/2014/main" id="{854B7DE8-188C-4461-8838-24ACDE50981D}"/>
              </a:ext>
            </a:extLst>
          </p:cNvPr>
          <p:cNvSpPr>
            <a:spLocks noGrp="1"/>
          </p:cNvSpPr>
          <p:nvPr/>
        </p:nvSpPr>
        <p:spPr>
          <a:xfrm>
            <a:off x="8667750" y="1866900"/>
            <a:ext cx="2571750" cy="685800"/>
          </a:xfrm>
          <a:prstGeom prst="rect">
            <a:avLst/>
          </a:prstGeom>
          <a:noFill/>
          <a:ln w="0">
            <a:noFill/>
          </a:ln>
        </p:spPr>
        <p:txBody>
          <a:bodyPr>
            <a:normAutofit/>
          </a:bodyPr>
          <a:lstStyle/>
          <a:p>
            <a:pPr>
              <a:defRPr sz="1575" b="0" i="0">
                <a:solidFill>
                  <a:srgbClr val="FFFDF8"/>
                </a:solidFill>
                <a:latin typeface="Arial"/>
                <a:ea typeface="Arial"/>
                <a:cs typeface="Arial"/>
              </a:defRPr>
            </a:pPr>
            <a:r>
              <a:rPr sz="1575" b="0" i="0">
                <a:solidFill>
                  <a:srgbClr val="FFFDF8"/>
                </a:solidFill>
                <a:latin typeface="Arial"/>
                <a:ea typeface="Arial"/>
                <a:cs typeface="Arial"/>
              </a:rPr>
              <a:t>Nur die Lage einer Verbindung verändern</a:t>
            </a:r>
          </a:p>
        </p:txBody>
      </p:sp>
      <p:sp>
        <p:nvSpPr>
          <p:cNvPr id="6" name="Прямоугольник 5">
            <a:extLst>
              <a:ext uri="{FF2B5EF4-FFF2-40B4-BE49-F238E27FC236}">
                <a16:creationId xmlns:a16="http://schemas.microsoft.com/office/drawing/2014/main" id="{20F78B4F-F532-403F-875B-90C059318F21}"/>
              </a:ext>
            </a:extLst>
          </p:cNvPr>
          <p:cNvSpPr>
            <a:spLocks noGrp="1"/>
          </p:cNvSpPr>
          <p:nvPr/>
        </p:nvSpPr>
        <p:spPr>
          <a:xfrm>
            <a:off x="8667750" y="2895600"/>
            <a:ext cx="2286000" cy="209550"/>
          </a:xfrm>
          <a:prstGeom prst="rect">
            <a:avLst/>
          </a:prstGeom>
          <a:noFill/>
          <a:ln w="0">
            <a:noFill/>
          </a:ln>
        </p:spPr>
        <p:txBody>
          <a:bodyPr>
            <a:normAutofit fontScale="73809"/>
          </a:bodyPr>
          <a:lstStyle/>
          <a:p>
            <a:pPr>
              <a:defRPr sz="1050" b="1" i="0">
                <a:solidFill>
                  <a:srgbClr val="D6FF3F"/>
                </a:solidFill>
                <a:latin typeface="Arial"/>
                <a:ea typeface="Arial"/>
                <a:cs typeface="Arial"/>
              </a:defRPr>
            </a:pPr>
            <a:r>
              <a:rPr sz="1050" b="1" i="0">
                <a:solidFill>
                  <a:srgbClr val="D6FF3F"/>
                </a:solidFill>
                <a:latin typeface="Arial"/>
                <a:ea typeface="Arial"/>
                <a:cs typeface="Arial"/>
              </a:rPr>
              <a:t>BEOBACHTUNG</a:t>
            </a:r>
          </a:p>
        </p:txBody>
      </p:sp>
      <p:sp>
        <p:nvSpPr>
          <p:cNvPr id="7" name="Прямоугольник 6">
            <a:extLst>
              <a:ext uri="{FF2B5EF4-FFF2-40B4-BE49-F238E27FC236}">
                <a16:creationId xmlns:a16="http://schemas.microsoft.com/office/drawing/2014/main" id="{719DC6DB-E002-4ED9-A805-299BFF7DF4AC}"/>
              </a:ext>
            </a:extLst>
          </p:cNvPr>
          <p:cNvSpPr>
            <a:spLocks noGrp="1"/>
          </p:cNvSpPr>
          <p:nvPr/>
        </p:nvSpPr>
        <p:spPr>
          <a:xfrm>
            <a:off x="8667750" y="3181350"/>
            <a:ext cx="2571750" cy="457200"/>
          </a:xfrm>
          <a:prstGeom prst="rect">
            <a:avLst/>
          </a:prstGeom>
          <a:noFill/>
          <a:ln w="0">
            <a:noFill/>
          </a:ln>
        </p:spPr>
        <p:txBody>
          <a:bodyPr>
            <a:normAutofit fontScale="90650"/>
          </a:bodyPr>
          <a:lstStyle/>
          <a:p>
            <a:pPr>
              <a:defRPr sz="1575" b="0" i="0">
                <a:solidFill>
                  <a:srgbClr val="FFFDF8"/>
                </a:solidFill>
                <a:latin typeface="Arial"/>
                <a:ea typeface="Arial"/>
                <a:cs typeface="Arial"/>
              </a:defRPr>
            </a:pPr>
            <a:r>
              <a:rPr sz="1575" b="0" i="0">
                <a:solidFill>
                  <a:srgbClr val="FFFDF8"/>
                </a:solidFill>
                <a:latin typeface="Arial"/>
                <a:ea typeface="Arial"/>
                <a:cs typeface="Arial"/>
              </a:rPr>
              <a:t>Die Konstellation wirkt anders</a:t>
            </a:r>
          </a:p>
        </p:txBody>
      </p:sp>
      <p:sp>
        <p:nvSpPr>
          <p:cNvPr id="8" name="Прямоугольник 7">
            <a:extLst>
              <a:ext uri="{FF2B5EF4-FFF2-40B4-BE49-F238E27FC236}">
                <a16:creationId xmlns:a16="http://schemas.microsoft.com/office/drawing/2014/main" id="{B658B336-378F-47B9-9D17-0B4951CDF057}"/>
              </a:ext>
            </a:extLst>
          </p:cNvPr>
          <p:cNvSpPr>
            <a:spLocks noGrp="1"/>
          </p:cNvSpPr>
          <p:nvPr/>
        </p:nvSpPr>
        <p:spPr>
          <a:xfrm>
            <a:off x="8667750" y="4000500"/>
            <a:ext cx="2286000" cy="209550"/>
          </a:xfrm>
          <a:prstGeom prst="rect">
            <a:avLst/>
          </a:prstGeom>
          <a:noFill/>
          <a:ln w="0">
            <a:noFill/>
          </a:ln>
        </p:spPr>
        <p:txBody>
          <a:bodyPr>
            <a:normAutofit fontScale="73809"/>
          </a:bodyPr>
          <a:lstStyle/>
          <a:p>
            <a:pPr>
              <a:defRPr sz="1050" b="1" i="0">
                <a:solidFill>
                  <a:srgbClr val="D6FF3F"/>
                </a:solidFill>
                <a:latin typeface="Arial"/>
                <a:ea typeface="Arial"/>
                <a:cs typeface="Arial"/>
              </a:defRPr>
            </a:pPr>
            <a:r>
              <a:rPr sz="1050" b="1" i="0">
                <a:solidFill>
                  <a:srgbClr val="D6FF3F"/>
                </a:solidFill>
                <a:latin typeface="Arial"/>
                <a:ea typeface="Arial"/>
                <a:cs typeface="Arial"/>
              </a:rPr>
              <a:t>GRENZE DES TESTS</a:t>
            </a:r>
          </a:p>
        </p:txBody>
      </p:sp>
      <p:sp>
        <p:nvSpPr>
          <p:cNvPr id="9" name="Прямоугольник 8">
            <a:extLst>
              <a:ext uri="{FF2B5EF4-FFF2-40B4-BE49-F238E27FC236}">
                <a16:creationId xmlns:a16="http://schemas.microsoft.com/office/drawing/2014/main" id="{88329931-DFFB-4F24-A88F-5FAD7576B30B}"/>
              </a:ext>
            </a:extLst>
          </p:cNvPr>
          <p:cNvSpPr>
            <a:spLocks noGrp="1"/>
          </p:cNvSpPr>
          <p:nvPr/>
        </p:nvSpPr>
        <p:spPr>
          <a:xfrm>
            <a:off x="8667750" y="4286250"/>
            <a:ext cx="2571750" cy="819150"/>
          </a:xfrm>
          <a:prstGeom prst="rect">
            <a:avLst/>
          </a:prstGeom>
          <a:noFill/>
          <a:ln w="0">
            <a:noFill/>
          </a:ln>
        </p:spPr>
        <p:txBody>
          <a:bodyPr>
            <a:normAutofit/>
          </a:bodyPr>
          <a:lstStyle/>
          <a:p>
            <a:pPr>
              <a:defRPr sz="1425" b="0" i="0">
                <a:solidFill>
                  <a:srgbClr val="FFFDF8"/>
                </a:solidFill>
                <a:latin typeface="Arial"/>
                <a:ea typeface="Arial"/>
                <a:cs typeface="Arial"/>
              </a:defRPr>
            </a:pPr>
            <a:r>
              <a:rPr sz="1425" b="0" i="0">
                <a:solidFill>
                  <a:srgbClr val="FFFDF8"/>
                </a:solidFill>
                <a:latin typeface="Arial"/>
                <a:ea typeface="Arial"/>
                <a:cs typeface="Arial"/>
              </a:rPr>
              <a:t>Für einen strengeren Vergleich müssten Kameraposition, Licht und Objektpositionen konstant bleiben.</a:t>
            </a:r>
          </a:p>
        </p:txBody>
      </p:sp>
      <p:sp>
        <p:nvSpPr>
          <p:cNvPr id="10" name="Прямоугольник 9">
            <a:extLst>
              <a:ext uri="{FF2B5EF4-FFF2-40B4-BE49-F238E27FC236}">
                <a16:creationId xmlns:a16="http://schemas.microsoft.com/office/drawing/2014/main" id="{95B0C136-52A8-4D40-B2D8-E6C615F1DB23}"/>
              </a:ext>
            </a:extLst>
          </p:cNvPr>
          <p:cNvSpPr>
            <a:spLocks noGrp="1"/>
          </p:cNvSpPr>
          <p:nvPr/>
        </p:nvSpPr>
        <p:spPr>
          <a:xfrm>
            <a:off x="533400" y="5581650"/>
            <a:ext cx="10668000" cy="19050"/>
          </a:xfrm>
          <a:prstGeom prst="rect">
            <a:avLst/>
          </a:prstGeom>
          <a:solidFill>
            <a:srgbClr val="597067"/>
          </a:solidFill>
          <a:ln w="0">
            <a:noFill/>
          </a:ln>
        </p:spPr>
        <p:txBody>
          <a:bodyPr/>
          <a:lstStyle/>
          <a:p>
            <a:endParaRPr lang="ru-CH"/>
          </a:p>
        </p:txBody>
      </p:sp>
      <p:sp>
        <p:nvSpPr>
          <p:cNvPr id="11" name="Прямоугольник 10">
            <a:extLst>
              <a:ext uri="{FF2B5EF4-FFF2-40B4-BE49-F238E27FC236}">
                <a16:creationId xmlns:a16="http://schemas.microsoft.com/office/drawing/2014/main" id="{32E892AB-F10C-4CBC-BD02-54B83EA6BF7C}"/>
              </a:ext>
            </a:extLst>
          </p:cNvPr>
          <p:cNvSpPr>
            <a:spLocks noGrp="1"/>
          </p:cNvSpPr>
          <p:nvPr/>
        </p:nvSpPr>
        <p:spPr>
          <a:xfrm>
            <a:off x="533400" y="5791200"/>
            <a:ext cx="1905000" cy="209550"/>
          </a:xfrm>
          <a:prstGeom prst="rect">
            <a:avLst/>
          </a:prstGeom>
          <a:noFill/>
          <a:ln w="0">
            <a:noFill/>
          </a:ln>
        </p:spPr>
        <p:txBody>
          <a:bodyPr>
            <a:normAutofit fontScale="73809"/>
          </a:bodyPr>
          <a:lstStyle/>
          <a:p>
            <a:pPr>
              <a:defRPr sz="1050" b="1" i="0">
                <a:solidFill>
                  <a:srgbClr val="D6FF3F"/>
                </a:solidFill>
                <a:latin typeface="Arial"/>
                <a:ea typeface="Arial"/>
                <a:cs typeface="Arial"/>
              </a:defRPr>
            </a:pPr>
            <a:r>
              <a:rPr sz="1050" b="1" i="0">
                <a:solidFill>
                  <a:srgbClr val="D6FF3F"/>
                </a:solidFill>
                <a:latin typeface="Arial"/>
                <a:ea typeface="Arial"/>
                <a:cs typeface="Arial"/>
              </a:rPr>
              <a:t>Nächster Versuch</a:t>
            </a:r>
          </a:p>
        </p:txBody>
      </p:sp>
      <p:sp>
        <p:nvSpPr>
          <p:cNvPr id="12" name="Прямоугольник 11">
            <a:extLst>
              <a:ext uri="{FF2B5EF4-FFF2-40B4-BE49-F238E27FC236}">
                <a16:creationId xmlns:a16="http://schemas.microsoft.com/office/drawing/2014/main" id="{6CA66577-24CC-4295-8B9B-D1E7CC208264}"/>
              </a:ext>
            </a:extLst>
          </p:cNvPr>
          <p:cNvSpPr>
            <a:spLocks noGrp="1"/>
          </p:cNvSpPr>
          <p:nvPr/>
        </p:nvSpPr>
        <p:spPr>
          <a:xfrm>
            <a:off x="2381250" y="5753100"/>
            <a:ext cx="8572500" cy="323850"/>
          </a:xfrm>
          <a:prstGeom prst="rect">
            <a:avLst/>
          </a:prstGeom>
          <a:noFill/>
          <a:ln w="0">
            <a:noFill/>
          </a:ln>
        </p:spPr>
        <p:txBody>
          <a:bodyPr>
            <a:normAutofit fontScale="84722"/>
          </a:bodyPr>
          <a:lstStyle/>
          <a:p>
            <a:pPr>
              <a:defRPr sz="1800" b="0" i="0">
                <a:solidFill>
                  <a:srgbClr val="FFFDF8"/>
                </a:solidFill>
                <a:latin typeface="Georgia"/>
                <a:ea typeface="Georgia"/>
                <a:cs typeface="Georgia"/>
              </a:defRPr>
            </a:pPr>
            <a:r>
              <a:rPr sz="1800" b="0" i="0">
                <a:solidFill>
                  <a:srgbClr val="FFFDF8"/>
                </a:solidFill>
                <a:latin typeface="Georgia"/>
                <a:ea typeface="Georgia"/>
                <a:cs typeface="Georgia"/>
              </a:rPr>
              <a:t>Kameraposition, Licht und Objektpositionen konstant halten. Nur die Position des Fadens verändern.</a:t>
            </a:r>
          </a:p>
        </p:txBody>
      </p:sp>
      <p:sp>
        <p:nvSpPr>
          <p:cNvPr id="13" name="Прямоугольник 12">
            <a:extLst>
              <a:ext uri="{FF2B5EF4-FFF2-40B4-BE49-F238E27FC236}">
                <a16:creationId xmlns:a16="http://schemas.microsoft.com/office/drawing/2014/main" id="{577367C9-997A-4761-AB88-B811AFF62745}"/>
              </a:ext>
            </a:extLst>
          </p:cNvPr>
          <p:cNvSpPr>
            <a:spLocks noGrp="1"/>
          </p:cNvSpPr>
          <p:nvPr/>
        </p:nvSpPr>
        <p:spPr>
          <a:xfrm>
            <a:off x="533400" y="6553200"/>
            <a:ext cx="7239000" cy="133350"/>
          </a:xfrm>
          <a:prstGeom prst="rect">
            <a:avLst/>
          </a:prstGeom>
          <a:noFill/>
          <a:ln w="0">
            <a:noFill/>
          </a:ln>
        </p:spPr>
        <p:txBody>
          <a:bodyPr>
            <a:normAutofit fontScale="40741"/>
          </a:bodyPr>
          <a:lstStyle/>
          <a:p>
            <a:pPr>
              <a:defRPr sz="675" b="1" i="0">
                <a:solidFill>
                  <a:srgbClr val="9BA9A2"/>
                </a:solidFill>
                <a:latin typeface="Arial"/>
                <a:ea typeface="Arial"/>
                <a:cs typeface="Arial"/>
              </a:defRPr>
            </a:pPr>
            <a:r>
              <a:rPr sz="675" b="1" i="0">
                <a:solidFill>
                  <a:srgbClr val="9BA9A2"/>
                </a:solidFill>
                <a:latin typeface="Arial"/>
                <a:ea typeface="Arial"/>
                <a:cs typeface="Arial"/>
              </a:rPr>
              <a:t>UMWELT / LEBENDIGES SYSTEM    DMYTRO HLUKH    2026</a:t>
            </a:r>
          </a:p>
        </p:txBody>
      </p:sp>
      <p:sp>
        <p:nvSpPr>
          <p:cNvPr id="14" name="Прямоугольник 13">
            <a:extLst>
              <a:ext uri="{FF2B5EF4-FFF2-40B4-BE49-F238E27FC236}">
                <a16:creationId xmlns:a16="http://schemas.microsoft.com/office/drawing/2014/main" id="{490DE4CE-E241-4736-B444-64BCD0763DB7}"/>
              </a:ext>
            </a:extLst>
          </p:cNvPr>
          <p:cNvSpPr>
            <a:spLocks noGrp="1"/>
          </p:cNvSpPr>
          <p:nvPr/>
        </p:nvSpPr>
        <p:spPr>
          <a:xfrm>
            <a:off x="11201400" y="6553200"/>
            <a:ext cx="457200" cy="133350"/>
          </a:xfrm>
          <a:prstGeom prst="rect">
            <a:avLst/>
          </a:prstGeom>
          <a:noFill/>
          <a:ln w="0">
            <a:noFill/>
          </a:ln>
        </p:spPr>
        <p:txBody>
          <a:bodyPr>
            <a:normAutofit fontScale="40741"/>
          </a:bodyPr>
          <a:lstStyle/>
          <a:p>
            <a:pPr>
              <a:defRPr sz="675" b="1" i="0">
                <a:solidFill>
                  <a:srgbClr val="9BA9A2"/>
                </a:solidFill>
                <a:latin typeface="Arial"/>
                <a:ea typeface="Arial"/>
                <a:cs typeface="Arial"/>
              </a:defRPr>
            </a:pPr>
            <a:r>
              <a:rPr sz="675" b="1" i="0">
                <a:solidFill>
                  <a:srgbClr val="9BA9A2"/>
                </a:solidFill>
                <a:latin typeface="Arial"/>
                <a:ea typeface="Arial"/>
                <a:cs typeface="Arial"/>
              </a:rPr>
              <a:t>12</a:t>
            </a:r>
          </a:p>
        </p:txBody>
      </p:sp>
    </p:spTree>
    <p:extLst>
      <p:ext uri="{BB962C8B-B14F-4D97-AF65-F5344CB8AC3E}">
        <p14:creationId xmlns:p14="http://schemas.microsoft.com/office/powerpoint/2010/main" val="1940099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EFE5"/>
        </a:solidFill>
        <a:effectLst/>
      </p:bgPr>
    </p:bg>
    <p:spTree>
      <p:nvGrpSpPr>
        <p:cNvPr id="1" name=""/>
        <p:cNvGrpSpPr/>
        <p:nvPr/>
      </p:nvGrpSpPr>
      <p:grpSpPr>
        <a:xfrm>
          <a:off x="0" y="0"/>
          <a:ext cx="0" cy="0"/>
          <a:chOff x="0" y="0"/>
          <a:chExt cx="0" cy="0"/>
        </a:xfrm>
      </p:grpSpPr>
      <p:pic>
        <p:nvPicPr>
          <p:cNvPr id="15" name="Рисунок 14"/>
          <p:cNvPicPr>
            <a:picLocks noChangeAspect="1"/>
          </p:cNvPicPr>
          <p:nvPr/>
        </p:nvPicPr>
        <p:blipFill>
          <a:blip r:embed="rId3"/>
          <a:stretch/>
        </p:blipFill>
        <p:spPr>
          <a:xfrm>
            <a:off x="0" y="0"/>
            <a:ext cx="5334000" cy="6858000"/>
          </a:xfrm>
          <a:prstGeom prst="rect">
            <a:avLst/>
          </a:prstGeom>
        </p:spPr>
      </p:pic>
      <p:sp>
        <p:nvSpPr>
          <p:cNvPr id="2" name="Прямоугольник 1">
            <a:extLst>
              <a:ext uri="{FF2B5EF4-FFF2-40B4-BE49-F238E27FC236}">
                <a16:creationId xmlns:a16="http://schemas.microsoft.com/office/drawing/2014/main" id="{5A690E52-F938-4216-B967-CE764C84D565}"/>
              </a:ext>
            </a:extLst>
          </p:cNvPr>
          <p:cNvSpPr>
            <a:spLocks noGrp="1"/>
          </p:cNvSpPr>
          <p:nvPr/>
        </p:nvSpPr>
        <p:spPr>
          <a:xfrm>
            <a:off x="5334000" y="0"/>
            <a:ext cx="6858000" cy="6858000"/>
          </a:xfrm>
          <a:prstGeom prst="rect">
            <a:avLst/>
          </a:prstGeom>
          <a:solidFill>
            <a:srgbClr val="F3EFE5"/>
          </a:solidFill>
          <a:ln w="0">
            <a:noFill/>
          </a:ln>
        </p:spPr>
        <p:txBody>
          <a:bodyPr/>
          <a:lstStyle/>
          <a:p>
            <a:endParaRPr lang="ru-CH"/>
          </a:p>
        </p:txBody>
      </p:sp>
      <p:sp>
        <p:nvSpPr>
          <p:cNvPr id="3" name="Прямоугольник 2">
            <a:extLst>
              <a:ext uri="{FF2B5EF4-FFF2-40B4-BE49-F238E27FC236}">
                <a16:creationId xmlns:a16="http://schemas.microsoft.com/office/drawing/2014/main" id="{78B91500-8418-4E96-9EA6-E988FD3B85CA}"/>
              </a:ext>
            </a:extLst>
          </p:cNvPr>
          <p:cNvSpPr>
            <a:spLocks noGrp="1"/>
          </p:cNvSpPr>
          <p:nvPr/>
        </p:nvSpPr>
        <p:spPr>
          <a:xfrm>
            <a:off x="5924550" y="704850"/>
            <a:ext cx="4762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ERGEBNIS</a:t>
            </a:r>
          </a:p>
        </p:txBody>
      </p:sp>
      <p:sp>
        <p:nvSpPr>
          <p:cNvPr id="4" name="Прямоугольник 3">
            <a:extLst>
              <a:ext uri="{FF2B5EF4-FFF2-40B4-BE49-F238E27FC236}">
                <a16:creationId xmlns:a16="http://schemas.microsoft.com/office/drawing/2014/main" id="{F2058F4A-F569-42A6-A649-2DFF479806D5}"/>
              </a:ext>
            </a:extLst>
          </p:cNvPr>
          <p:cNvSpPr>
            <a:spLocks noGrp="1"/>
          </p:cNvSpPr>
          <p:nvPr/>
        </p:nvSpPr>
        <p:spPr>
          <a:xfrm>
            <a:off x="5886450" y="1066800"/>
            <a:ext cx="5334000" cy="1219200"/>
          </a:xfrm>
          <a:prstGeom prst="rect">
            <a:avLst/>
          </a:prstGeom>
          <a:noFill/>
          <a:ln w="0">
            <a:noFill/>
          </a:ln>
        </p:spPr>
        <p:txBody>
          <a:bodyPr>
            <a:normAutofit/>
          </a:bodyPr>
          <a:lstStyle/>
          <a:p>
            <a:pPr>
              <a:defRPr sz="3300" b="0" i="0">
                <a:solidFill>
                  <a:srgbClr val="10241D"/>
                </a:solidFill>
                <a:latin typeface="Georgia"/>
                <a:ea typeface="Georgia"/>
                <a:cs typeface="Georgia"/>
              </a:defRPr>
            </a:pPr>
            <a:r>
              <a:rPr sz="3300" b="0" i="0">
                <a:solidFill>
                  <a:srgbClr val="10241D"/>
                </a:solidFill>
                <a:latin typeface="Georgia"/>
                <a:ea typeface="Georgia"/>
                <a:cs typeface="Georgia"/>
              </a:rPr>
              <a:t>Die Lesart entsteht zwischen den Dingen</a:t>
            </a:r>
          </a:p>
        </p:txBody>
      </p:sp>
      <p:sp>
        <p:nvSpPr>
          <p:cNvPr id="5" name="Прямоугольник 4">
            <a:extLst>
              <a:ext uri="{FF2B5EF4-FFF2-40B4-BE49-F238E27FC236}">
                <a16:creationId xmlns:a16="http://schemas.microsoft.com/office/drawing/2014/main" id="{99DE3CCC-DFDA-4590-A48C-12757DA0A141}"/>
              </a:ext>
            </a:extLst>
          </p:cNvPr>
          <p:cNvSpPr>
            <a:spLocks noGrp="1"/>
          </p:cNvSpPr>
          <p:nvPr/>
        </p:nvSpPr>
        <p:spPr>
          <a:xfrm>
            <a:off x="5924550" y="2800350"/>
            <a:ext cx="4953000" cy="285750"/>
          </a:xfrm>
          <a:prstGeom prst="rect">
            <a:avLst/>
          </a:prstGeom>
          <a:noFill/>
          <a:ln w="0">
            <a:noFill/>
          </a:ln>
        </p:spPr>
        <p:txBody>
          <a:bodyPr>
            <a:normAutofit fontScale="85000"/>
          </a:bodyPr>
          <a:lstStyle/>
          <a:p>
            <a:pPr>
              <a:defRPr sz="1500" b="0" i="0">
                <a:solidFill>
                  <a:srgbClr val="65726B"/>
                </a:solidFill>
                <a:latin typeface="Arial"/>
                <a:ea typeface="Arial"/>
                <a:cs typeface="Arial"/>
              </a:defRPr>
            </a:pPr>
            <a:r>
              <a:rPr sz="1500" b="0" i="0">
                <a:solidFill>
                  <a:srgbClr val="65726B"/>
                </a:solidFill>
                <a:latin typeface="Arial"/>
                <a:ea typeface="Arial"/>
                <a:cs typeface="Arial"/>
              </a:rPr>
              <a:t>Aus einer kleinen Irritation wurde eine Methode:</a:t>
            </a:r>
          </a:p>
        </p:txBody>
      </p:sp>
      <p:sp>
        <p:nvSpPr>
          <p:cNvPr id="6" name="Прямоугольник 5">
            <a:extLst>
              <a:ext uri="{FF2B5EF4-FFF2-40B4-BE49-F238E27FC236}">
                <a16:creationId xmlns:a16="http://schemas.microsoft.com/office/drawing/2014/main" id="{31C6207C-CD01-4374-80D0-8E875C5E54FE}"/>
              </a:ext>
            </a:extLst>
          </p:cNvPr>
          <p:cNvSpPr>
            <a:spLocks noGrp="1"/>
          </p:cNvSpPr>
          <p:nvPr/>
        </p:nvSpPr>
        <p:spPr>
          <a:xfrm>
            <a:off x="5924550" y="3257550"/>
            <a:ext cx="4762500" cy="304800"/>
          </a:xfrm>
          <a:prstGeom prst="rect">
            <a:avLst/>
          </a:prstGeom>
          <a:noFill/>
          <a:ln w="0">
            <a:noFill/>
          </a:ln>
        </p:spPr>
        <p:txBody>
          <a:bodyPr>
            <a:normAutofit fontScale="77778"/>
          </a:bodyPr>
          <a:lstStyle/>
          <a:p>
            <a:pPr>
              <a:defRPr sz="1800" b="0" i="0">
                <a:solidFill>
                  <a:srgbClr val="10241D"/>
                </a:solidFill>
                <a:latin typeface="Arial"/>
                <a:ea typeface="Arial"/>
                <a:cs typeface="Arial"/>
              </a:defRPr>
            </a:pPr>
            <a:r>
              <a:rPr sz="1800" b="0" i="0">
                <a:solidFill>
                  <a:srgbClr val="10241D"/>
                </a:solidFill>
                <a:latin typeface="Arial"/>
                <a:ea typeface="Arial"/>
                <a:cs typeface="Arial"/>
              </a:rPr>
              <a:t>01  genauer sehen</a:t>
            </a:r>
          </a:p>
        </p:txBody>
      </p:sp>
      <p:sp>
        <p:nvSpPr>
          <p:cNvPr id="7" name="Прямоугольник 6">
            <a:extLst>
              <a:ext uri="{FF2B5EF4-FFF2-40B4-BE49-F238E27FC236}">
                <a16:creationId xmlns:a16="http://schemas.microsoft.com/office/drawing/2014/main" id="{B7F17B57-DFA1-4806-8F8F-BC574A086018}"/>
              </a:ext>
            </a:extLst>
          </p:cNvPr>
          <p:cNvSpPr>
            <a:spLocks noGrp="1"/>
          </p:cNvSpPr>
          <p:nvPr/>
        </p:nvSpPr>
        <p:spPr>
          <a:xfrm>
            <a:off x="5924550" y="3714750"/>
            <a:ext cx="4762500" cy="304800"/>
          </a:xfrm>
          <a:prstGeom prst="rect">
            <a:avLst/>
          </a:prstGeom>
          <a:noFill/>
          <a:ln w="0">
            <a:noFill/>
          </a:ln>
        </p:spPr>
        <p:txBody>
          <a:bodyPr>
            <a:normAutofit fontScale="77778"/>
          </a:bodyPr>
          <a:lstStyle/>
          <a:p>
            <a:pPr>
              <a:defRPr sz="1800" b="0" i="0">
                <a:solidFill>
                  <a:srgbClr val="10241D"/>
                </a:solidFill>
                <a:latin typeface="Arial"/>
                <a:ea typeface="Arial"/>
                <a:cs typeface="Arial"/>
              </a:defRPr>
            </a:pPr>
            <a:r>
              <a:rPr sz="1800" b="0" i="0">
                <a:solidFill>
                  <a:srgbClr val="10241D"/>
                </a:solidFill>
                <a:latin typeface="Arial"/>
                <a:ea typeface="Arial"/>
                <a:cs typeface="Arial"/>
              </a:rPr>
              <a:t>02  Beziehungen erkennen</a:t>
            </a:r>
          </a:p>
        </p:txBody>
      </p:sp>
      <p:sp>
        <p:nvSpPr>
          <p:cNvPr id="8" name="Прямоугольник 7">
            <a:extLst>
              <a:ext uri="{FF2B5EF4-FFF2-40B4-BE49-F238E27FC236}">
                <a16:creationId xmlns:a16="http://schemas.microsoft.com/office/drawing/2014/main" id="{3ABE4DFF-B229-4FC5-A3A7-7025805651C3}"/>
              </a:ext>
            </a:extLst>
          </p:cNvPr>
          <p:cNvSpPr>
            <a:spLocks noGrp="1"/>
          </p:cNvSpPr>
          <p:nvPr/>
        </p:nvSpPr>
        <p:spPr>
          <a:xfrm>
            <a:off x="5924550" y="4171950"/>
            <a:ext cx="4762500" cy="304800"/>
          </a:xfrm>
          <a:prstGeom prst="rect">
            <a:avLst/>
          </a:prstGeom>
          <a:noFill/>
          <a:ln w="0">
            <a:noFill/>
          </a:ln>
        </p:spPr>
        <p:txBody>
          <a:bodyPr>
            <a:normAutofit fontScale="77778"/>
          </a:bodyPr>
          <a:lstStyle/>
          <a:p>
            <a:pPr>
              <a:defRPr sz="1800" b="0" i="0">
                <a:solidFill>
                  <a:srgbClr val="10241D"/>
                </a:solidFill>
                <a:latin typeface="Arial"/>
                <a:ea typeface="Arial"/>
                <a:cs typeface="Arial"/>
              </a:defRPr>
            </a:pPr>
            <a:r>
              <a:rPr sz="1800" b="0" i="0">
                <a:solidFill>
                  <a:srgbClr val="10241D"/>
                </a:solidFill>
                <a:latin typeface="Arial"/>
                <a:ea typeface="Arial"/>
                <a:cs typeface="Arial"/>
              </a:rPr>
              <a:t>03  visuell ordnen</a:t>
            </a:r>
          </a:p>
        </p:txBody>
      </p:sp>
      <p:sp>
        <p:nvSpPr>
          <p:cNvPr id="9" name="Прямоугольник 8">
            <a:extLst>
              <a:ext uri="{FF2B5EF4-FFF2-40B4-BE49-F238E27FC236}">
                <a16:creationId xmlns:a16="http://schemas.microsoft.com/office/drawing/2014/main" id="{CEFB1090-9EB5-44C9-958C-4F32A1C38978}"/>
              </a:ext>
            </a:extLst>
          </p:cNvPr>
          <p:cNvSpPr>
            <a:spLocks noGrp="1"/>
          </p:cNvSpPr>
          <p:nvPr/>
        </p:nvSpPr>
        <p:spPr>
          <a:xfrm>
            <a:off x="5924550" y="4629150"/>
            <a:ext cx="4762500" cy="304800"/>
          </a:xfrm>
          <a:prstGeom prst="rect">
            <a:avLst/>
          </a:prstGeom>
          <a:noFill/>
          <a:ln w="0">
            <a:noFill/>
          </a:ln>
        </p:spPr>
        <p:txBody>
          <a:bodyPr>
            <a:normAutofit fontScale="77778"/>
          </a:bodyPr>
          <a:lstStyle/>
          <a:p>
            <a:pPr>
              <a:defRPr sz="1800" b="0" i="0">
                <a:solidFill>
                  <a:srgbClr val="10241D"/>
                </a:solidFill>
                <a:latin typeface="Arial"/>
                <a:ea typeface="Arial"/>
                <a:cs typeface="Arial"/>
              </a:defRPr>
            </a:pPr>
            <a:r>
              <a:rPr sz="1800" b="0" i="0">
                <a:solidFill>
                  <a:srgbClr val="10241D"/>
                </a:solidFill>
                <a:latin typeface="Arial"/>
                <a:ea typeface="Arial"/>
                <a:cs typeface="Arial"/>
              </a:rPr>
              <a:t>04  selbst eingreifen</a:t>
            </a:r>
          </a:p>
        </p:txBody>
      </p:sp>
      <p:sp>
        <p:nvSpPr>
          <p:cNvPr id="10" name="Прямоугольник 9">
            <a:extLst>
              <a:ext uri="{FF2B5EF4-FFF2-40B4-BE49-F238E27FC236}">
                <a16:creationId xmlns:a16="http://schemas.microsoft.com/office/drawing/2014/main" id="{768810CE-2901-46C5-AE8E-7225B4796B02}"/>
              </a:ext>
            </a:extLst>
          </p:cNvPr>
          <p:cNvSpPr>
            <a:spLocks noGrp="1"/>
          </p:cNvSpPr>
          <p:nvPr/>
        </p:nvSpPr>
        <p:spPr>
          <a:xfrm>
            <a:off x="5924550" y="5086350"/>
            <a:ext cx="4762500" cy="304800"/>
          </a:xfrm>
          <a:prstGeom prst="rect">
            <a:avLst/>
          </a:prstGeom>
          <a:noFill/>
          <a:ln w="0">
            <a:noFill/>
          </a:ln>
        </p:spPr>
        <p:txBody>
          <a:bodyPr>
            <a:normAutofit fontScale="77778"/>
          </a:bodyPr>
          <a:lstStyle/>
          <a:p>
            <a:pPr>
              <a:defRPr sz="1800" b="1" i="0">
                <a:solidFill>
                  <a:srgbClr val="A43D27"/>
                </a:solidFill>
                <a:latin typeface="Arial"/>
                <a:ea typeface="Arial"/>
                <a:cs typeface="Arial"/>
              </a:defRPr>
            </a:pPr>
            <a:r>
              <a:rPr sz="1800" b="1" i="0">
                <a:solidFill>
                  <a:srgbClr val="A43D27"/>
                </a:solidFill>
                <a:latin typeface="Arial"/>
                <a:ea typeface="Arial"/>
                <a:cs typeface="Arial"/>
              </a:rPr>
              <a:t>05  erneut hinsehen</a:t>
            </a:r>
          </a:p>
        </p:txBody>
      </p:sp>
      <p:sp>
        <p:nvSpPr>
          <p:cNvPr id="11" name="Прямоугольник 10">
            <a:extLst>
              <a:ext uri="{FF2B5EF4-FFF2-40B4-BE49-F238E27FC236}">
                <a16:creationId xmlns:a16="http://schemas.microsoft.com/office/drawing/2014/main" id="{1764392B-BD13-4671-920A-B87464AFEDEC}"/>
              </a:ext>
            </a:extLst>
          </p:cNvPr>
          <p:cNvSpPr>
            <a:spLocks noGrp="1"/>
          </p:cNvSpPr>
          <p:nvPr/>
        </p:nvSpPr>
        <p:spPr>
          <a:xfrm>
            <a:off x="5924550" y="5753100"/>
            <a:ext cx="4762500" cy="28575"/>
          </a:xfrm>
          <a:prstGeom prst="rect">
            <a:avLst/>
          </a:prstGeom>
          <a:solidFill>
            <a:srgbClr val="D6FF3F"/>
          </a:solidFill>
          <a:ln w="0">
            <a:noFill/>
          </a:ln>
        </p:spPr>
        <p:txBody>
          <a:bodyPr/>
          <a:lstStyle/>
          <a:p>
            <a:endParaRPr lang="ru-CH"/>
          </a:p>
        </p:txBody>
      </p:sp>
      <p:sp>
        <p:nvSpPr>
          <p:cNvPr id="12" name="Прямоугольник 11">
            <a:extLst>
              <a:ext uri="{FF2B5EF4-FFF2-40B4-BE49-F238E27FC236}">
                <a16:creationId xmlns:a16="http://schemas.microsoft.com/office/drawing/2014/main" id="{58939C22-E7B1-4C60-96C0-0B864C3F80C0}"/>
              </a:ext>
            </a:extLst>
          </p:cNvPr>
          <p:cNvSpPr>
            <a:spLocks noGrp="1"/>
          </p:cNvSpPr>
          <p:nvPr/>
        </p:nvSpPr>
        <p:spPr>
          <a:xfrm>
            <a:off x="5924550" y="5962650"/>
            <a:ext cx="4953000" cy="361950"/>
          </a:xfrm>
          <a:prstGeom prst="rect">
            <a:avLst/>
          </a:prstGeom>
          <a:noFill/>
          <a:ln w="0">
            <a:noFill/>
          </a:ln>
        </p:spPr>
        <p:txBody>
          <a:bodyPr>
            <a:normAutofit fontScale="87654"/>
          </a:bodyPr>
          <a:lstStyle/>
          <a:p>
            <a:pPr>
              <a:defRPr sz="2025" b="0" i="1">
                <a:solidFill>
                  <a:srgbClr val="10241D"/>
                </a:solidFill>
                <a:latin typeface="Georgia"/>
                <a:ea typeface="Georgia"/>
                <a:cs typeface="Georgia"/>
              </a:defRPr>
            </a:pPr>
            <a:r>
              <a:rPr sz="2025" b="0" i="1">
                <a:solidFill>
                  <a:srgbClr val="10241D"/>
                </a:solidFill>
                <a:latin typeface="Georgia"/>
                <a:ea typeface="Georgia"/>
                <a:cs typeface="Georgia"/>
              </a:rPr>
              <a:t>Dasselbe Bild. Ein anderer Zusammenhang.</a:t>
            </a:r>
          </a:p>
        </p:txBody>
      </p:sp>
      <p:sp>
        <p:nvSpPr>
          <p:cNvPr id="13" name="Прямоугольник 12">
            <a:extLst>
              <a:ext uri="{FF2B5EF4-FFF2-40B4-BE49-F238E27FC236}">
                <a16:creationId xmlns:a16="http://schemas.microsoft.com/office/drawing/2014/main" id="{11AE2E4E-47FE-41E9-9AFC-DC5BA4DBCF37}"/>
              </a:ext>
            </a:extLst>
          </p:cNvPr>
          <p:cNvSpPr>
            <a:spLocks noGrp="1"/>
          </p:cNvSpPr>
          <p:nvPr/>
        </p:nvSpPr>
        <p:spPr>
          <a:xfrm>
            <a:off x="533400" y="6553200"/>
            <a:ext cx="7239000" cy="133350"/>
          </a:xfrm>
          <a:prstGeom prst="rect">
            <a:avLst/>
          </a:prstGeom>
          <a:noFill/>
          <a:ln w="0">
            <a:noFill/>
          </a:ln>
        </p:spPr>
        <p:txBody>
          <a:bodyPr>
            <a:normAutofit fontScale="40741"/>
          </a:bodyPr>
          <a:lstStyle/>
          <a:p>
            <a:pPr>
              <a:defRPr sz="675" b="1" i="0">
                <a:solidFill>
                  <a:srgbClr val="65726B"/>
                </a:solidFill>
                <a:latin typeface="Arial"/>
                <a:ea typeface="Arial"/>
                <a:cs typeface="Arial"/>
              </a:defRPr>
            </a:pPr>
            <a:r>
              <a:rPr sz="675" b="1" i="0">
                <a:solidFill>
                  <a:srgbClr val="65726B"/>
                </a:solidFill>
                <a:latin typeface="Arial"/>
                <a:ea typeface="Arial"/>
                <a:cs typeface="Arial"/>
              </a:rPr>
              <a:t>UMWELT / LEBENDIGES SYSTEM    DMYTRO HLUKH    2026</a:t>
            </a:r>
          </a:p>
        </p:txBody>
      </p:sp>
      <p:sp>
        <p:nvSpPr>
          <p:cNvPr id="14" name="Прямоугольник 13">
            <a:extLst>
              <a:ext uri="{FF2B5EF4-FFF2-40B4-BE49-F238E27FC236}">
                <a16:creationId xmlns:a16="http://schemas.microsoft.com/office/drawing/2014/main" id="{B7590A8F-A4EA-4BB4-80ED-70D58BBD2D13}"/>
              </a:ext>
            </a:extLst>
          </p:cNvPr>
          <p:cNvSpPr>
            <a:spLocks noGrp="1"/>
          </p:cNvSpPr>
          <p:nvPr/>
        </p:nvSpPr>
        <p:spPr>
          <a:xfrm>
            <a:off x="11201400" y="6553200"/>
            <a:ext cx="457200" cy="133350"/>
          </a:xfrm>
          <a:prstGeom prst="rect">
            <a:avLst/>
          </a:prstGeom>
          <a:noFill/>
          <a:ln w="0">
            <a:noFill/>
          </a:ln>
        </p:spPr>
        <p:txBody>
          <a:bodyPr>
            <a:normAutofit fontScale="40741"/>
          </a:bodyPr>
          <a:lstStyle/>
          <a:p>
            <a:pPr>
              <a:defRPr sz="675" b="1" i="0">
                <a:solidFill>
                  <a:srgbClr val="65726B"/>
                </a:solidFill>
                <a:latin typeface="Arial"/>
                <a:ea typeface="Arial"/>
                <a:cs typeface="Arial"/>
              </a:defRPr>
            </a:pPr>
            <a:r>
              <a:rPr sz="675" b="1" i="0">
                <a:solidFill>
                  <a:srgbClr val="65726B"/>
                </a:solidFill>
                <a:latin typeface="Arial"/>
                <a:ea typeface="Arial"/>
                <a:cs typeface="Arial"/>
              </a:rPr>
              <a:t>13</a:t>
            </a:r>
          </a:p>
        </p:txBody>
      </p:sp>
    </p:spTree>
    <p:extLst>
      <p:ext uri="{BB962C8B-B14F-4D97-AF65-F5344CB8AC3E}">
        <p14:creationId xmlns:p14="http://schemas.microsoft.com/office/powerpoint/2010/main" val="974471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FE5"/>
        </a:solidFill>
        <a:effectLst/>
      </p:bgPr>
    </p:bg>
    <p:spTree>
      <p:nvGrpSpPr>
        <p:cNvPr id="1" name=""/>
        <p:cNvGrpSpPr/>
        <p:nvPr/>
      </p:nvGrpSpPr>
      <p:grpSpPr>
        <a:xfrm>
          <a:off x="0" y="0"/>
          <a:ext cx="0" cy="0"/>
          <a:chOff x="0" y="0"/>
          <a:chExt cx="0" cy="0"/>
        </a:xfrm>
      </p:grpSpPr>
      <p:sp>
        <p:nvSpPr>
          <p:cNvPr id="50" name="Прямоугольник 49">
            <a:extLst>
              <a:ext uri="{FF2B5EF4-FFF2-40B4-BE49-F238E27FC236}">
                <a16:creationId xmlns:a16="http://schemas.microsoft.com/office/drawing/2014/main" id="{7B9924CA-5C20-45BB-8CFB-E0D9B83DFEAB}"/>
              </a:ext>
            </a:extLst>
          </p:cNvPr>
          <p:cNvSpPr>
            <a:spLocks noGrp="1"/>
          </p:cNvSpPr>
          <p:nvPr/>
        </p:nvSpPr>
        <p:spPr>
          <a:xfrm>
            <a:off x="533400" y="361950"/>
            <a:ext cx="4762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ANHANG / KLICKBARE LINKS</a:t>
            </a:r>
          </a:p>
        </p:txBody>
      </p:sp>
      <p:sp>
        <p:nvSpPr>
          <p:cNvPr id="2" name="Прямоугольник 1">
            <a:extLst>
              <a:ext uri="{FF2B5EF4-FFF2-40B4-BE49-F238E27FC236}">
                <a16:creationId xmlns:a16="http://schemas.microsoft.com/office/drawing/2014/main" id="{A3434A99-8B54-4B96-B992-2868E9D6161E}"/>
              </a:ext>
            </a:extLst>
          </p:cNvPr>
          <p:cNvSpPr>
            <a:spLocks noGrp="1"/>
          </p:cNvSpPr>
          <p:nvPr/>
        </p:nvSpPr>
        <p:spPr>
          <a:xfrm>
            <a:off x="533400" y="666750"/>
            <a:ext cx="10668000" cy="571500"/>
          </a:xfrm>
          <a:prstGeom prst="rect">
            <a:avLst/>
          </a:prstGeom>
          <a:noFill/>
          <a:ln w="0">
            <a:noFill/>
          </a:ln>
        </p:spPr>
        <p:txBody>
          <a:bodyPr>
            <a:normAutofit fontScale="91304"/>
          </a:bodyPr>
          <a:lstStyle/>
          <a:p>
            <a:pPr>
              <a:defRPr sz="3450" b="0" i="0">
                <a:solidFill>
                  <a:srgbClr val="10241D"/>
                </a:solidFill>
                <a:latin typeface="Georgia"/>
                <a:ea typeface="Georgia"/>
                <a:cs typeface="Georgia"/>
              </a:defRPr>
            </a:pPr>
            <a:r>
              <a:rPr sz="3450" b="0" i="0">
                <a:solidFill>
                  <a:srgbClr val="10241D"/>
                </a:solidFill>
                <a:latin typeface="Georgia"/>
                <a:ea typeface="Georgia"/>
                <a:cs typeface="Georgia"/>
              </a:rPr>
              <a:t>Projektmaterialien</a:t>
            </a:r>
          </a:p>
        </p:txBody>
      </p:sp>
      <p:sp>
        <p:nvSpPr>
          <p:cNvPr id="3" name="Прямоугольник 2">
            <a:extLst>
              <a:ext uri="{FF2B5EF4-FFF2-40B4-BE49-F238E27FC236}">
                <a16:creationId xmlns:a16="http://schemas.microsoft.com/office/drawing/2014/main" id="{24669B41-63A3-44B4-8189-F7891A1B2CD6}"/>
              </a:ext>
            </a:extLst>
          </p:cNvPr>
          <p:cNvSpPr>
            <a:spLocks noGrp="1"/>
          </p:cNvSpPr>
          <p:nvPr/>
        </p:nvSpPr>
        <p:spPr>
          <a:xfrm>
            <a:off x="533400" y="1485900"/>
            <a:ext cx="2857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PROJEKT</a:t>
            </a:r>
          </a:p>
        </p:txBody>
      </p:sp>
      <p:sp>
        <p:nvSpPr>
          <p:cNvPr id="4" name="Прямоугольник 3">
            <a:extLst>
              <a:ext uri="{FF2B5EF4-FFF2-40B4-BE49-F238E27FC236}">
                <a16:creationId xmlns:a16="http://schemas.microsoft.com/office/drawing/2014/main" id="{52C6650A-8128-4F80-896F-FF48F7B9F3DC}"/>
              </a:ext>
            </a:extLst>
          </p:cNvPr>
          <p:cNvSpPr>
            <a:spLocks noGrp="1"/>
          </p:cNvSpPr>
          <p:nvPr/>
        </p:nvSpPr>
        <p:spPr>
          <a:xfrm>
            <a:off x="6515100" y="1485900"/>
            <a:ext cx="2857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MEDIEN</a:t>
            </a:r>
          </a:p>
        </p:txBody>
      </p:sp>
      <p:sp>
        <p:nvSpPr>
          <p:cNvPr id="5" name="Прямоугольник 4">
            <a:extLst>
              <a:ext uri="{FF2B5EF4-FFF2-40B4-BE49-F238E27FC236}">
                <a16:creationId xmlns:a16="http://schemas.microsoft.com/office/drawing/2014/main" id="{0A4D1B07-5E63-4BFA-9168-341EA1DA6794}"/>
              </a:ext>
            </a:extLst>
          </p:cNvPr>
          <p:cNvSpPr>
            <a:spLocks noGrp="1"/>
          </p:cNvSpPr>
          <p:nvPr/>
        </p:nvSpPr>
        <p:spPr>
          <a:xfrm>
            <a:off x="533400" y="1866900"/>
            <a:ext cx="419100" cy="209550"/>
          </a:xfrm>
          <a:prstGeom prst="rect">
            <a:avLst/>
          </a:prstGeom>
          <a:noFill/>
          <a:ln w="0">
            <a:noFill/>
          </a:ln>
        </p:spPr>
        <p:txBody>
          <a:bodyPr>
            <a:normAutofit fontScale="68889"/>
          </a:bodyPr>
          <a:lstStyle/>
          <a:p>
            <a:pPr>
              <a:defRPr sz="1125" b="1" i="0">
                <a:solidFill>
                  <a:srgbClr val="A43D27"/>
                </a:solidFill>
                <a:latin typeface="Arial"/>
                <a:ea typeface="Arial"/>
                <a:cs typeface="Arial"/>
              </a:defRPr>
            </a:pPr>
            <a:r>
              <a:rPr sz="1125" b="1" i="0">
                <a:solidFill>
                  <a:srgbClr val="A43D27"/>
                </a:solidFill>
                <a:latin typeface="Arial"/>
                <a:ea typeface="Arial"/>
                <a:cs typeface="Arial"/>
              </a:rPr>
              <a:t>01</a:t>
            </a:r>
          </a:p>
        </p:txBody>
      </p:sp>
      <p:sp>
        <p:nvSpPr>
          <p:cNvPr id="6" name="Прямоугольник 5">
            <a:extLst>
              <a:ext uri="{FF2B5EF4-FFF2-40B4-BE49-F238E27FC236}">
                <a16:creationId xmlns:a16="http://schemas.microsoft.com/office/drawing/2014/main" id="{A4DE8A42-A3BE-4C98-A432-AB632413348B}"/>
              </a:ext>
            </a:extLst>
          </p:cNvPr>
          <p:cNvSpPr>
            <a:spLocks noGrp="1"/>
          </p:cNvSpPr>
          <p:nvPr/>
        </p:nvSpPr>
        <p:spPr>
          <a:xfrm>
            <a:off x="1066800" y="1847850"/>
            <a:ext cx="3048000" cy="266700"/>
          </a:xfrm>
          <a:prstGeom prst="rect">
            <a:avLst/>
          </a:prstGeom>
          <a:noFill/>
          <a:ln w="0">
            <a:noFill/>
          </a:ln>
        </p:spPr>
        <p:txBody>
          <a:bodyPr>
            <a:normAutofit fontScale="63889"/>
          </a:bodyPr>
          <a:lstStyle/>
          <a:p>
            <a:pPr>
              <a:defRPr sz="1800" b="0" i="0">
                <a:solidFill>
                  <a:srgbClr val="10241D"/>
                </a:solidFill>
                <a:latin typeface="Georgia"/>
                <a:ea typeface="Georgia"/>
                <a:cs typeface="Georgia"/>
              </a:defRPr>
            </a:pPr>
            <a:r>
              <a:rPr sz="1800" b="0" i="0">
                <a:solidFill>
                  <a:srgbClr val="10241D"/>
                </a:solidFill>
                <a:latin typeface="Georgia"/>
                <a:ea typeface="Georgia"/>
                <a:cs typeface="Georgia"/>
              </a:rPr>
              <a:t>Projektseite</a:t>
            </a:r>
          </a:p>
        </p:txBody>
      </p:sp>
      <p:sp>
        <p:nvSpPr>
          <p:cNvPr id="7" name="Прямоугольник 6">
            <a:extLst>
              <a:ext uri="{FF2B5EF4-FFF2-40B4-BE49-F238E27FC236}">
                <a16:creationId xmlns:a16="http://schemas.microsoft.com/office/drawing/2014/main" id="{260127AA-7FAA-43EB-A205-D90E5CC9E957}"/>
              </a:ext>
            </a:extLst>
          </p:cNvPr>
          <p:cNvSpPr>
            <a:spLocks noGrp="1"/>
          </p:cNvSpPr>
          <p:nvPr/>
        </p:nvSpPr>
        <p:spPr>
          <a:xfrm>
            <a:off x="1066800" y="2209800"/>
            <a:ext cx="3333750" cy="209550"/>
          </a:xfrm>
          <a:prstGeom prst="rect">
            <a:avLst/>
          </a:prstGeom>
          <a:noFill/>
          <a:ln w="0">
            <a:noFill/>
          </a:ln>
        </p:spPr>
        <p:txBody>
          <a:bodyPr>
            <a:normAutofit fontScale="64583"/>
          </a:bodyPr>
          <a:lstStyle/>
          <a:p>
            <a:pPr>
              <a:defRPr sz="1200" b="0" i="0">
                <a:solidFill>
                  <a:srgbClr val="65726B"/>
                </a:solidFill>
                <a:latin typeface="Arial"/>
                <a:ea typeface="Arial"/>
                <a:cs typeface="Arial"/>
              </a:defRPr>
            </a:pPr>
            <a:r>
              <a:rPr sz="1200" b="0" i="0">
                <a:solidFill>
                  <a:srgbClr val="65726B"/>
                </a:solidFill>
                <a:latin typeface="Arial"/>
                <a:ea typeface="Arial"/>
                <a:cs typeface="Arial"/>
              </a:rPr>
              <a:t>fhnw.hlukh.ch/events/umwelt/</a:t>
            </a:r>
          </a:p>
        </p:txBody>
      </p:sp>
      <p:sp>
        <p:nvSpPr>
          <p:cNvPr id="8" name="Прямоугольник 7">
            <a:hlinkClick r:id="rId3"/>
            <a:extLst>
              <a:ext uri="{FF2B5EF4-FFF2-40B4-BE49-F238E27FC236}">
                <a16:creationId xmlns:a16="http://schemas.microsoft.com/office/drawing/2014/main" id="{A43F4185-69AC-48A9-A6F8-6A92D8AAB8D4}"/>
              </a:ext>
            </a:extLst>
          </p:cNvPr>
          <p:cNvSpPr>
            <a:spLocks noGrp="1"/>
          </p:cNvSpPr>
          <p:nvPr/>
        </p:nvSpPr>
        <p:spPr>
          <a:xfrm>
            <a:off x="4495800" y="1962150"/>
            <a:ext cx="952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ÖFFNEN  ↗</a:t>
            </a:r>
          </a:p>
        </p:txBody>
      </p:sp>
      <p:sp>
        <p:nvSpPr>
          <p:cNvPr id="9" name="Прямоугольник 8">
            <a:hlinkClick r:id="rId3"/>
            <a:extLst>
              <a:ext uri="{FF2B5EF4-FFF2-40B4-BE49-F238E27FC236}">
                <a16:creationId xmlns:a16="http://schemas.microsoft.com/office/drawing/2014/main" id="{901E33B5-05C9-4224-B590-2970A4518C0A}"/>
              </a:ext>
            </a:extLst>
          </p:cNvPr>
          <p:cNvSpPr>
            <a:spLocks noGrp="1"/>
          </p:cNvSpPr>
          <p:nvPr/>
        </p:nvSpPr>
        <p:spPr>
          <a:xfrm>
            <a:off x="4495800" y="2209800"/>
            <a:ext cx="952500" cy="19050"/>
          </a:xfrm>
          <a:prstGeom prst="rect">
            <a:avLst/>
          </a:prstGeom>
          <a:solidFill>
            <a:srgbClr val="A43D27"/>
          </a:solidFill>
          <a:ln w="0">
            <a:noFill/>
          </a:ln>
        </p:spPr>
        <p:txBody>
          <a:bodyPr/>
          <a:lstStyle/>
          <a:p>
            <a:endParaRPr lang="ru-CH"/>
          </a:p>
        </p:txBody>
      </p:sp>
      <p:sp>
        <p:nvSpPr>
          <p:cNvPr id="10" name="Прямоугольник 9">
            <a:extLst>
              <a:ext uri="{FF2B5EF4-FFF2-40B4-BE49-F238E27FC236}">
                <a16:creationId xmlns:a16="http://schemas.microsoft.com/office/drawing/2014/main" id="{710CE079-DC46-41ED-824B-0B2985F0C711}"/>
              </a:ext>
            </a:extLst>
          </p:cNvPr>
          <p:cNvSpPr>
            <a:spLocks noGrp="1"/>
          </p:cNvSpPr>
          <p:nvPr/>
        </p:nvSpPr>
        <p:spPr>
          <a:xfrm>
            <a:off x="533400" y="2647950"/>
            <a:ext cx="4914900" cy="19050"/>
          </a:xfrm>
          <a:prstGeom prst="rect">
            <a:avLst/>
          </a:prstGeom>
          <a:solidFill>
            <a:srgbClr val="C8C3B8"/>
          </a:solidFill>
          <a:ln w="0">
            <a:noFill/>
          </a:ln>
        </p:spPr>
        <p:txBody>
          <a:bodyPr/>
          <a:lstStyle/>
          <a:p>
            <a:endParaRPr lang="ru-CH"/>
          </a:p>
        </p:txBody>
      </p:sp>
      <p:sp>
        <p:nvSpPr>
          <p:cNvPr id="11" name="Прямоугольник 10">
            <a:extLst>
              <a:ext uri="{FF2B5EF4-FFF2-40B4-BE49-F238E27FC236}">
                <a16:creationId xmlns:a16="http://schemas.microsoft.com/office/drawing/2014/main" id="{D6C58651-552C-4097-9B8C-03E1D1B63663}"/>
              </a:ext>
            </a:extLst>
          </p:cNvPr>
          <p:cNvSpPr>
            <a:spLocks noGrp="1"/>
          </p:cNvSpPr>
          <p:nvPr/>
        </p:nvSpPr>
        <p:spPr>
          <a:xfrm>
            <a:off x="533400" y="3067050"/>
            <a:ext cx="419100" cy="209550"/>
          </a:xfrm>
          <a:prstGeom prst="rect">
            <a:avLst/>
          </a:prstGeom>
          <a:noFill/>
          <a:ln w="0">
            <a:noFill/>
          </a:ln>
        </p:spPr>
        <p:txBody>
          <a:bodyPr>
            <a:normAutofit fontScale="68889"/>
          </a:bodyPr>
          <a:lstStyle/>
          <a:p>
            <a:pPr>
              <a:defRPr sz="1125" b="1" i="0">
                <a:solidFill>
                  <a:srgbClr val="A43D27"/>
                </a:solidFill>
                <a:latin typeface="Arial"/>
                <a:ea typeface="Arial"/>
                <a:cs typeface="Arial"/>
              </a:defRPr>
            </a:pPr>
            <a:r>
              <a:rPr sz="1125" b="1" i="0">
                <a:solidFill>
                  <a:srgbClr val="A43D27"/>
                </a:solidFill>
                <a:latin typeface="Arial"/>
                <a:ea typeface="Arial"/>
                <a:cs typeface="Arial"/>
              </a:rPr>
              <a:t>02</a:t>
            </a:r>
          </a:p>
        </p:txBody>
      </p:sp>
      <p:sp>
        <p:nvSpPr>
          <p:cNvPr id="12" name="Прямоугольник 11">
            <a:extLst>
              <a:ext uri="{FF2B5EF4-FFF2-40B4-BE49-F238E27FC236}">
                <a16:creationId xmlns:a16="http://schemas.microsoft.com/office/drawing/2014/main" id="{EFA177A3-C0F4-4163-9D31-D6715E54B75E}"/>
              </a:ext>
            </a:extLst>
          </p:cNvPr>
          <p:cNvSpPr>
            <a:spLocks noGrp="1"/>
          </p:cNvSpPr>
          <p:nvPr/>
        </p:nvSpPr>
        <p:spPr>
          <a:xfrm>
            <a:off x="1066800" y="3048000"/>
            <a:ext cx="3048000" cy="266700"/>
          </a:xfrm>
          <a:prstGeom prst="rect">
            <a:avLst/>
          </a:prstGeom>
          <a:noFill/>
          <a:ln w="0">
            <a:noFill/>
          </a:ln>
        </p:spPr>
        <p:txBody>
          <a:bodyPr>
            <a:normAutofit fontScale="63889"/>
          </a:bodyPr>
          <a:lstStyle/>
          <a:p>
            <a:pPr>
              <a:defRPr sz="1800" b="0" i="0">
                <a:solidFill>
                  <a:srgbClr val="10241D"/>
                </a:solidFill>
                <a:latin typeface="Georgia"/>
                <a:ea typeface="Georgia"/>
                <a:cs typeface="Georgia"/>
              </a:defRPr>
            </a:pPr>
            <a:r>
              <a:rPr sz="1800" b="0" i="0">
                <a:solidFill>
                  <a:srgbClr val="10241D"/>
                </a:solidFill>
                <a:latin typeface="Georgia"/>
                <a:ea typeface="Georgia"/>
                <a:cs typeface="Georgia"/>
              </a:rPr>
              <a:t>Prozessdokumentation</a:t>
            </a:r>
          </a:p>
        </p:txBody>
      </p:sp>
      <p:sp>
        <p:nvSpPr>
          <p:cNvPr id="13" name="Прямоугольник 12">
            <a:extLst>
              <a:ext uri="{FF2B5EF4-FFF2-40B4-BE49-F238E27FC236}">
                <a16:creationId xmlns:a16="http://schemas.microsoft.com/office/drawing/2014/main" id="{2DB67F43-5BA7-485E-87C1-4A870FF0EFCD}"/>
              </a:ext>
            </a:extLst>
          </p:cNvPr>
          <p:cNvSpPr>
            <a:spLocks noGrp="1"/>
          </p:cNvSpPr>
          <p:nvPr/>
        </p:nvSpPr>
        <p:spPr>
          <a:xfrm>
            <a:off x="1066800" y="3409950"/>
            <a:ext cx="3333750" cy="209550"/>
          </a:xfrm>
          <a:prstGeom prst="rect">
            <a:avLst/>
          </a:prstGeom>
          <a:noFill/>
          <a:ln w="0">
            <a:noFill/>
          </a:ln>
        </p:spPr>
        <p:txBody>
          <a:bodyPr>
            <a:normAutofit fontScale="64583"/>
          </a:bodyPr>
          <a:lstStyle/>
          <a:p>
            <a:pPr>
              <a:defRPr sz="1200" b="0" i="0">
                <a:solidFill>
                  <a:srgbClr val="65726B"/>
                </a:solidFill>
                <a:latin typeface="Arial"/>
                <a:ea typeface="Arial"/>
                <a:cs typeface="Arial"/>
              </a:defRPr>
            </a:pPr>
            <a:r>
              <a:rPr sz="1200" b="0" i="0">
                <a:solidFill>
                  <a:srgbClr val="65726B"/>
                </a:solidFill>
                <a:latin typeface="Arial"/>
                <a:ea typeface="Arial"/>
                <a:cs typeface="Arial"/>
              </a:rPr>
              <a:t>…/umwelt/dokumentation/</a:t>
            </a:r>
          </a:p>
        </p:txBody>
      </p:sp>
      <p:sp>
        <p:nvSpPr>
          <p:cNvPr id="14" name="Прямоугольник 13">
            <a:hlinkClick r:id="rId4"/>
            <a:extLst>
              <a:ext uri="{FF2B5EF4-FFF2-40B4-BE49-F238E27FC236}">
                <a16:creationId xmlns:a16="http://schemas.microsoft.com/office/drawing/2014/main" id="{337D31A7-BC9B-4128-A328-E97B3DEB797B}"/>
              </a:ext>
            </a:extLst>
          </p:cNvPr>
          <p:cNvSpPr>
            <a:spLocks noGrp="1"/>
          </p:cNvSpPr>
          <p:nvPr/>
        </p:nvSpPr>
        <p:spPr>
          <a:xfrm>
            <a:off x="4495800" y="3162300"/>
            <a:ext cx="952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ÖFFNEN  ↗</a:t>
            </a:r>
          </a:p>
        </p:txBody>
      </p:sp>
      <p:sp>
        <p:nvSpPr>
          <p:cNvPr id="15" name="Прямоугольник 14">
            <a:hlinkClick r:id="rId4"/>
            <a:extLst>
              <a:ext uri="{FF2B5EF4-FFF2-40B4-BE49-F238E27FC236}">
                <a16:creationId xmlns:a16="http://schemas.microsoft.com/office/drawing/2014/main" id="{C3347439-4F8B-41EA-8AE8-AEAF22313B17}"/>
              </a:ext>
            </a:extLst>
          </p:cNvPr>
          <p:cNvSpPr>
            <a:spLocks noGrp="1"/>
          </p:cNvSpPr>
          <p:nvPr/>
        </p:nvSpPr>
        <p:spPr>
          <a:xfrm>
            <a:off x="4495800" y="3409950"/>
            <a:ext cx="952500" cy="19050"/>
          </a:xfrm>
          <a:prstGeom prst="rect">
            <a:avLst/>
          </a:prstGeom>
          <a:solidFill>
            <a:srgbClr val="A43D27"/>
          </a:solidFill>
          <a:ln w="0">
            <a:noFill/>
          </a:ln>
        </p:spPr>
        <p:txBody>
          <a:bodyPr/>
          <a:lstStyle/>
          <a:p>
            <a:endParaRPr lang="ru-CH"/>
          </a:p>
        </p:txBody>
      </p:sp>
      <p:sp>
        <p:nvSpPr>
          <p:cNvPr id="16" name="Прямоугольник 15">
            <a:extLst>
              <a:ext uri="{FF2B5EF4-FFF2-40B4-BE49-F238E27FC236}">
                <a16:creationId xmlns:a16="http://schemas.microsoft.com/office/drawing/2014/main" id="{E39405C0-2711-4154-A7C7-AEA2646C33EC}"/>
              </a:ext>
            </a:extLst>
          </p:cNvPr>
          <p:cNvSpPr>
            <a:spLocks noGrp="1"/>
          </p:cNvSpPr>
          <p:nvPr/>
        </p:nvSpPr>
        <p:spPr>
          <a:xfrm>
            <a:off x="533400" y="3848100"/>
            <a:ext cx="4914900" cy="19050"/>
          </a:xfrm>
          <a:prstGeom prst="rect">
            <a:avLst/>
          </a:prstGeom>
          <a:solidFill>
            <a:srgbClr val="C8C3B8"/>
          </a:solidFill>
          <a:ln w="0">
            <a:noFill/>
          </a:ln>
        </p:spPr>
        <p:txBody>
          <a:bodyPr/>
          <a:lstStyle/>
          <a:p>
            <a:endParaRPr lang="ru-CH"/>
          </a:p>
        </p:txBody>
      </p:sp>
      <p:sp>
        <p:nvSpPr>
          <p:cNvPr id="17" name="Прямоугольник 16">
            <a:extLst>
              <a:ext uri="{FF2B5EF4-FFF2-40B4-BE49-F238E27FC236}">
                <a16:creationId xmlns:a16="http://schemas.microsoft.com/office/drawing/2014/main" id="{C1ABDB68-1665-4232-9AC7-EFC4B58F041E}"/>
              </a:ext>
            </a:extLst>
          </p:cNvPr>
          <p:cNvSpPr>
            <a:spLocks noGrp="1"/>
          </p:cNvSpPr>
          <p:nvPr/>
        </p:nvSpPr>
        <p:spPr>
          <a:xfrm>
            <a:off x="533400" y="4267200"/>
            <a:ext cx="419100" cy="209550"/>
          </a:xfrm>
          <a:prstGeom prst="rect">
            <a:avLst/>
          </a:prstGeom>
          <a:noFill/>
          <a:ln w="0">
            <a:noFill/>
          </a:ln>
        </p:spPr>
        <p:txBody>
          <a:bodyPr>
            <a:normAutofit fontScale="68889"/>
          </a:bodyPr>
          <a:lstStyle/>
          <a:p>
            <a:pPr>
              <a:defRPr sz="1125" b="1" i="0">
                <a:solidFill>
                  <a:srgbClr val="A43D27"/>
                </a:solidFill>
                <a:latin typeface="Arial"/>
                <a:ea typeface="Arial"/>
                <a:cs typeface="Arial"/>
              </a:defRPr>
            </a:pPr>
            <a:r>
              <a:rPr sz="1125" b="1" i="0">
                <a:solidFill>
                  <a:srgbClr val="A43D27"/>
                </a:solidFill>
                <a:latin typeface="Arial"/>
                <a:ea typeface="Arial"/>
                <a:cs typeface="Arial"/>
              </a:rPr>
              <a:t>03</a:t>
            </a:r>
          </a:p>
        </p:txBody>
      </p:sp>
      <p:sp>
        <p:nvSpPr>
          <p:cNvPr id="18" name="Прямоугольник 17">
            <a:extLst>
              <a:ext uri="{FF2B5EF4-FFF2-40B4-BE49-F238E27FC236}">
                <a16:creationId xmlns:a16="http://schemas.microsoft.com/office/drawing/2014/main" id="{05A7A49F-839D-45E8-8F2E-9EC66B7C45D8}"/>
              </a:ext>
            </a:extLst>
          </p:cNvPr>
          <p:cNvSpPr>
            <a:spLocks noGrp="1"/>
          </p:cNvSpPr>
          <p:nvPr/>
        </p:nvSpPr>
        <p:spPr>
          <a:xfrm>
            <a:off x="1066800" y="4248150"/>
            <a:ext cx="3048000" cy="266700"/>
          </a:xfrm>
          <a:prstGeom prst="rect">
            <a:avLst/>
          </a:prstGeom>
          <a:noFill/>
          <a:ln w="0">
            <a:noFill/>
          </a:ln>
        </p:spPr>
        <p:txBody>
          <a:bodyPr>
            <a:normAutofit fontScale="63889"/>
          </a:bodyPr>
          <a:lstStyle/>
          <a:p>
            <a:pPr>
              <a:defRPr sz="1800" b="0" i="0">
                <a:solidFill>
                  <a:srgbClr val="10241D"/>
                </a:solidFill>
                <a:latin typeface="Georgia"/>
                <a:ea typeface="Georgia"/>
                <a:cs typeface="Georgia"/>
              </a:defRPr>
            </a:pPr>
            <a:r>
              <a:rPr sz="1800" b="0" i="0">
                <a:solidFill>
                  <a:srgbClr val="10241D"/>
                </a:solidFill>
                <a:latin typeface="Georgia"/>
                <a:ea typeface="Georgia"/>
                <a:cs typeface="Georgia"/>
              </a:rPr>
              <a:t>Eigene Interventionen</a:t>
            </a:r>
          </a:p>
        </p:txBody>
      </p:sp>
      <p:sp>
        <p:nvSpPr>
          <p:cNvPr id="19" name="Прямоугольник 18">
            <a:extLst>
              <a:ext uri="{FF2B5EF4-FFF2-40B4-BE49-F238E27FC236}">
                <a16:creationId xmlns:a16="http://schemas.microsoft.com/office/drawing/2014/main" id="{02A910A4-003C-4710-9259-8570B58B2049}"/>
              </a:ext>
            </a:extLst>
          </p:cNvPr>
          <p:cNvSpPr>
            <a:spLocks noGrp="1"/>
          </p:cNvSpPr>
          <p:nvPr/>
        </p:nvSpPr>
        <p:spPr>
          <a:xfrm>
            <a:off x="1066800" y="4610100"/>
            <a:ext cx="3333750" cy="209550"/>
          </a:xfrm>
          <a:prstGeom prst="rect">
            <a:avLst/>
          </a:prstGeom>
          <a:noFill/>
          <a:ln w="0">
            <a:noFill/>
          </a:ln>
        </p:spPr>
        <p:txBody>
          <a:bodyPr>
            <a:normAutofit fontScale="64583"/>
          </a:bodyPr>
          <a:lstStyle/>
          <a:p>
            <a:pPr>
              <a:defRPr sz="1200" b="0" i="0">
                <a:solidFill>
                  <a:srgbClr val="65726B"/>
                </a:solidFill>
                <a:latin typeface="Arial"/>
                <a:ea typeface="Arial"/>
                <a:cs typeface="Arial"/>
              </a:defRPr>
            </a:pPr>
            <a:r>
              <a:rPr sz="1200" b="0" i="0">
                <a:solidFill>
                  <a:srgbClr val="65726B"/>
                </a:solidFill>
                <a:latin typeface="Arial"/>
                <a:ea typeface="Arial"/>
                <a:cs typeface="Arial"/>
              </a:rPr>
              <a:t>…/umwelt/intervention/</a:t>
            </a:r>
          </a:p>
        </p:txBody>
      </p:sp>
      <p:sp>
        <p:nvSpPr>
          <p:cNvPr id="20" name="Прямоугольник 19">
            <a:hlinkClick r:id="rId5"/>
            <a:extLst>
              <a:ext uri="{FF2B5EF4-FFF2-40B4-BE49-F238E27FC236}">
                <a16:creationId xmlns:a16="http://schemas.microsoft.com/office/drawing/2014/main" id="{81DE7DF7-FB4B-4CE9-8FC1-A6BCB3FF6E06}"/>
              </a:ext>
            </a:extLst>
          </p:cNvPr>
          <p:cNvSpPr>
            <a:spLocks noGrp="1"/>
          </p:cNvSpPr>
          <p:nvPr/>
        </p:nvSpPr>
        <p:spPr>
          <a:xfrm>
            <a:off x="4495800" y="4362450"/>
            <a:ext cx="952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ÖFFNEN  ↗</a:t>
            </a:r>
          </a:p>
        </p:txBody>
      </p:sp>
      <p:sp>
        <p:nvSpPr>
          <p:cNvPr id="21" name="Прямоугольник 20">
            <a:hlinkClick r:id="rId5"/>
            <a:extLst>
              <a:ext uri="{FF2B5EF4-FFF2-40B4-BE49-F238E27FC236}">
                <a16:creationId xmlns:a16="http://schemas.microsoft.com/office/drawing/2014/main" id="{D6CCC21C-5CF7-481A-9EB6-819FACF2601B}"/>
              </a:ext>
            </a:extLst>
          </p:cNvPr>
          <p:cNvSpPr>
            <a:spLocks noGrp="1"/>
          </p:cNvSpPr>
          <p:nvPr/>
        </p:nvSpPr>
        <p:spPr>
          <a:xfrm>
            <a:off x="4495800" y="4610100"/>
            <a:ext cx="952500" cy="19050"/>
          </a:xfrm>
          <a:prstGeom prst="rect">
            <a:avLst/>
          </a:prstGeom>
          <a:solidFill>
            <a:srgbClr val="A43D27"/>
          </a:solidFill>
          <a:ln w="0">
            <a:noFill/>
          </a:ln>
        </p:spPr>
        <p:txBody>
          <a:bodyPr/>
          <a:lstStyle/>
          <a:p>
            <a:endParaRPr lang="ru-CH"/>
          </a:p>
        </p:txBody>
      </p:sp>
      <p:sp>
        <p:nvSpPr>
          <p:cNvPr id="22" name="Прямоугольник 21">
            <a:extLst>
              <a:ext uri="{FF2B5EF4-FFF2-40B4-BE49-F238E27FC236}">
                <a16:creationId xmlns:a16="http://schemas.microsoft.com/office/drawing/2014/main" id="{42DFBA7C-FBC9-4324-8D44-B2622088AB44}"/>
              </a:ext>
            </a:extLst>
          </p:cNvPr>
          <p:cNvSpPr>
            <a:spLocks noGrp="1"/>
          </p:cNvSpPr>
          <p:nvPr/>
        </p:nvSpPr>
        <p:spPr>
          <a:xfrm>
            <a:off x="533400" y="5048250"/>
            <a:ext cx="4914900" cy="19050"/>
          </a:xfrm>
          <a:prstGeom prst="rect">
            <a:avLst/>
          </a:prstGeom>
          <a:solidFill>
            <a:srgbClr val="C8C3B8"/>
          </a:solidFill>
          <a:ln w="0">
            <a:noFill/>
          </a:ln>
        </p:spPr>
        <p:txBody>
          <a:bodyPr/>
          <a:lstStyle/>
          <a:p>
            <a:endParaRPr lang="ru-CH"/>
          </a:p>
        </p:txBody>
      </p:sp>
      <p:sp>
        <p:nvSpPr>
          <p:cNvPr id="23" name="Прямоугольник 22">
            <a:extLst>
              <a:ext uri="{FF2B5EF4-FFF2-40B4-BE49-F238E27FC236}">
                <a16:creationId xmlns:a16="http://schemas.microsoft.com/office/drawing/2014/main" id="{6E1EF432-2CBB-4849-9AAA-0C819C6F94D3}"/>
              </a:ext>
            </a:extLst>
          </p:cNvPr>
          <p:cNvSpPr>
            <a:spLocks noGrp="1"/>
          </p:cNvSpPr>
          <p:nvPr/>
        </p:nvSpPr>
        <p:spPr>
          <a:xfrm>
            <a:off x="6515100" y="1866900"/>
            <a:ext cx="419100" cy="209550"/>
          </a:xfrm>
          <a:prstGeom prst="rect">
            <a:avLst/>
          </a:prstGeom>
          <a:noFill/>
          <a:ln w="0">
            <a:noFill/>
          </a:ln>
        </p:spPr>
        <p:txBody>
          <a:bodyPr>
            <a:normAutofit fontScale="68889"/>
          </a:bodyPr>
          <a:lstStyle/>
          <a:p>
            <a:pPr>
              <a:defRPr sz="1125" b="1" i="0">
                <a:solidFill>
                  <a:srgbClr val="A43D27"/>
                </a:solidFill>
                <a:latin typeface="Arial"/>
                <a:ea typeface="Arial"/>
                <a:cs typeface="Arial"/>
              </a:defRPr>
            </a:pPr>
            <a:r>
              <a:rPr sz="1125" b="1" i="0">
                <a:solidFill>
                  <a:srgbClr val="A43D27"/>
                </a:solidFill>
                <a:latin typeface="Arial"/>
                <a:ea typeface="Arial"/>
                <a:cs typeface="Arial"/>
              </a:rPr>
              <a:t>04</a:t>
            </a:r>
          </a:p>
        </p:txBody>
      </p:sp>
      <p:sp>
        <p:nvSpPr>
          <p:cNvPr id="24" name="Прямоугольник 23">
            <a:extLst>
              <a:ext uri="{FF2B5EF4-FFF2-40B4-BE49-F238E27FC236}">
                <a16:creationId xmlns:a16="http://schemas.microsoft.com/office/drawing/2014/main" id="{37E4D2EC-CD5B-49F1-ABFA-5738C1008C9A}"/>
              </a:ext>
            </a:extLst>
          </p:cNvPr>
          <p:cNvSpPr>
            <a:spLocks noGrp="1"/>
          </p:cNvSpPr>
          <p:nvPr/>
        </p:nvSpPr>
        <p:spPr>
          <a:xfrm>
            <a:off x="7048500" y="1847850"/>
            <a:ext cx="2857500" cy="266700"/>
          </a:xfrm>
          <a:prstGeom prst="rect">
            <a:avLst/>
          </a:prstGeom>
          <a:noFill/>
          <a:ln w="0">
            <a:noFill/>
          </a:ln>
        </p:spPr>
        <p:txBody>
          <a:bodyPr>
            <a:normAutofit fontScale="69697"/>
          </a:bodyPr>
          <a:lstStyle/>
          <a:p>
            <a:pPr>
              <a:defRPr sz="1650" b="0" i="0">
                <a:solidFill>
                  <a:srgbClr val="10241D"/>
                </a:solidFill>
                <a:latin typeface="Georgia"/>
                <a:ea typeface="Georgia"/>
                <a:cs typeface="Georgia"/>
              </a:defRPr>
            </a:pPr>
            <a:r>
              <a:rPr sz="1650" b="0" i="0">
                <a:solidFill>
                  <a:srgbClr val="10241D"/>
                </a:solidFill>
                <a:latin typeface="Georgia"/>
                <a:ea typeface="Georgia"/>
                <a:cs typeface="Georgia"/>
              </a:rPr>
              <a:t>Vortrag</a:t>
            </a:r>
          </a:p>
        </p:txBody>
      </p:sp>
      <p:sp>
        <p:nvSpPr>
          <p:cNvPr id="25" name="Прямоугольник 24">
            <a:extLst>
              <a:ext uri="{FF2B5EF4-FFF2-40B4-BE49-F238E27FC236}">
                <a16:creationId xmlns:a16="http://schemas.microsoft.com/office/drawing/2014/main" id="{118CBB76-0559-495B-B530-DC500E9264B3}"/>
              </a:ext>
            </a:extLst>
          </p:cNvPr>
          <p:cNvSpPr>
            <a:spLocks noGrp="1"/>
          </p:cNvSpPr>
          <p:nvPr/>
        </p:nvSpPr>
        <p:spPr>
          <a:xfrm>
            <a:off x="7048500" y="2171700"/>
            <a:ext cx="3143250" cy="190500"/>
          </a:xfrm>
          <a:prstGeom prst="rect">
            <a:avLst/>
          </a:prstGeom>
          <a:noFill/>
          <a:ln w="0">
            <a:noFill/>
          </a:ln>
        </p:spPr>
        <p:txBody>
          <a:bodyPr>
            <a:normAutofit fontScale="57778"/>
          </a:bodyPr>
          <a:lstStyle/>
          <a:p>
            <a:pPr>
              <a:defRPr sz="1125" b="0" i="0">
                <a:solidFill>
                  <a:srgbClr val="65726B"/>
                </a:solidFill>
                <a:latin typeface="Arial"/>
                <a:ea typeface="Arial"/>
                <a:cs typeface="Arial"/>
              </a:defRPr>
            </a:pPr>
            <a:r>
              <a:rPr sz="1125" b="0" i="0">
                <a:solidFill>
                  <a:srgbClr val="65726B"/>
                </a:solidFill>
                <a:latin typeface="Arial"/>
                <a:ea typeface="Arial"/>
                <a:cs typeface="Arial"/>
              </a:rPr>
              <a:t>media.fhnw.hlukh.ch / UMWELT.pptx</a:t>
            </a:r>
          </a:p>
        </p:txBody>
      </p:sp>
      <p:sp>
        <p:nvSpPr>
          <p:cNvPr id="26" name="Прямоугольник 25">
            <a:hlinkClick r:id="rId6"/>
            <a:extLst>
              <a:ext uri="{FF2B5EF4-FFF2-40B4-BE49-F238E27FC236}">
                <a16:creationId xmlns:a16="http://schemas.microsoft.com/office/drawing/2014/main" id="{1FE4441F-6C4A-4238-9AFC-9E32EE53D412}"/>
              </a:ext>
            </a:extLst>
          </p:cNvPr>
          <p:cNvSpPr>
            <a:spLocks noGrp="1"/>
          </p:cNvSpPr>
          <p:nvPr/>
        </p:nvSpPr>
        <p:spPr>
          <a:xfrm>
            <a:off x="10477500" y="1933575"/>
            <a:ext cx="952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ÖFFNEN  ↗</a:t>
            </a:r>
          </a:p>
        </p:txBody>
      </p:sp>
      <p:sp>
        <p:nvSpPr>
          <p:cNvPr id="27" name="Прямоугольник 26">
            <a:hlinkClick r:id="rId6"/>
            <a:extLst>
              <a:ext uri="{FF2B5EF4-FFF2-40B4-BE49-F238E27FC236}">
                <a16:creationId xmlns:a16="http://schemas.microsoft.com/office/drawing/2014/main" id="{916E73C4-D902-4F01-B7B3-16C358B3C836}"/>
              </a:ext>
            </a:extLst>
          </p:cNvPr>
          <p:cNvSpPr>
            <a:spLocks noGrp="1"/>
          </p:cNvSpPr>
          <p:nvPr/>
        </p:nvSpPr>
        <p:spPr>
          <a:xfrm>
            <a:off x="10477500" y="2181225"/>
            <a:ext cx="952500" cy="19050"/>
          </a:xfrm>
          <a:prstGeom prst="rect">
            <a:avLst/>
          </a:prstGeom>
          <a:solidFill>
            <a:srgbClr val="A43D27"/>
          </a:solidFill>
          <a:ln w="0">
            <a:noFill/>
          </a:ln>
        </p:spPr>
        <p:txBody>
          <a:bodyPr/>
          <a:lstStyle/>
          <a:p>
            <a:endParaRPr lang="ru-CH"/>
          </a:p>
        </p:txBody>
      </p:sp>
      <p:sp>
        <p:nvSpPr>
          <p:cNvPr id="28" name="Прямоугольник 27">
            <a:extLst>
              <a:ext uri="{FF2B5EF4-FFF2-40B4-BE49-F238E27FC236}">
                <a16:creationId xmlns:a16="http://schemas.microsoft.com/office/drawing/2014/main" id="{69CB6A9C-6105-441E-8537-24A99A4BABEB}"/>
              </a:ext>
            </a:extLst>
          </p:cNvPr>
          <p:cNvSpPr>
            <a:spLocks noGrp="1"/>
          </p:cNvSpPr>
          <p:nvPr/>
        </p:nvSpPr>
        <p:spPr>
          <a:xfrm>
            <a:off x="6515100" y="2476500"/>
            <a:ext cx="4914900" cy="19050"/>
          </a:xfrm>
          <a:prstGeom prst="rect">
            <a:avLst/>
          </a:prstGeom>
          <a:solidFill>
            <a:srgbClr val="C8C3B8"/>
          </a:solidFill>
          <a:ln w="0">
            <a:noFill/>
          </a:ln>
        </p:spPr>
        <p:txBody>
          <a:bodyPr/>
          <a:lstStyle/>
          <a:p>
            <a:endParaRPr lang="ru-CH"/>
          </a:p>
        </p:txBody>
      </p:sp>
      <p:sp>
        <p:nvSpPr>
          <p:cNvPr id="29" name="Прямоугольник 28">
            <a:extLst>
              <a:ext uri="{FF2B5EF4-FFF2-40B4-BE49-F238E27FC236}">
                <a16:creationId xmlns:a16="http://schemas.microsoft.com/office/drawing/2014/main" id="{9422D19A-84FD-4643-A957-3F2AB1C2235B}"/>
              </a:ext>
            </a:extLst>
          </p:cNvPr>
          <p:cNvSpPr>
            <a:spLocks noGrp="1"/>
          </p:cNvSpPr>
          <p:nvPr/>
        </p:nvSpPr>
        <p:spPr>
          <a:xfrm>
            <a:off x="6515100" y="2781300"/>
            <a:ext cx="419100" cy="209550"/>
          </a:xfrm>
          <a:prstGeom prst="rect">
            <a:avLst/>
          </a:prstGeom>
          <a:noFill/>
          <a:ln w="0">
            <a:noFill/>
          </a:ln>
        </p:spPr>
        <p:txBody>
          <a:bodyPr>
            <a:normAutofit fontScale="68889"/>
          </a:bodyPr>
          <a:lstStyle/>
          <a:p>
            <a:pPr>
              <a:defRPr sz="1125" b="1" i="0">
                <a:solidFill>
                  <a:srgbClr val="A43D27"/>
                </a:solidFill>
                <a:latin typeface="Arial"/>
                <a:ea typeface="Arial"/>
                <a:cs typeface="Arial"/>
              </a:defRPr>
            </a:pPr>
            <a:r>
              <a:rPr sz="1125" b="1" i="0">
                <a:solidFill>
                  <a:srgbClr val="A43D27"/>
                </a:solidFill>
                <a:latin typeface="Arial"/>
                <a:ea typeface="Arial"/>
                <a:cs typeface="Arial"/>
              </a:rPr>
              <a:t>05</a:t>
            </a:r>
          </a:p>
        </p:txBody>
      </p:sp>
      <p:sp>
        <p:nvSpPr>
          <p:cNvPr id="30" name="Прямоугольник 29">
            <a:extLst>
              <a:ext uri="{FF2B5EF4-FFF2-40B4-BE49-F238E27FC236}">
                <a16:creationId xmlns:a16="http://schemas.microsoft.com/office/drawing/2014/main" id="{FCFA767C-5186-4AE4-BC21-815D7BE45B84}"/>
              </a:ext>
            </a:extLst>
          </p:cNvPr>
          <p:cNvSpPr>
            <a:spLocks noGrp="1"/>
          </p:cNvSpPr>
          <p:nvPr/>
        </p:nvSpPr>
        <p:spPr>
          <a:xfrm>
            <a:off x="7048500" y="2762250"/>
            <a:ext cx="2857500" cy="266700"/>
          </a:xfrm>
          <a:prstGeom prst="rect">
            <a:avLst/>
          </a:prstGeom>
          <a:noFill/>
          <a:ln w="0">
            <a:noFill/>
          </a:ln>
        </p:spPr>
        <p:txBody>
          <a:bodyPr>
            <a:normAutofit fontScale="69697"/>
          </a:bodyPr>
          <a:lstStyle/>
          <a:p>
            <a:pPr>
              <a:defRPr sz="1650" b="0" i="0">
                <a:solidFill>
                  <a:srgbClr val="10241D"/>
                </a:solidFill>
                <a:latin typeface="Georgia"/>
                <a:ea typeface="Georgia"/>
                <a:cs typeface="Georgia"/>
              </a:defRPr>
            </a:pPr>
            <a:r>
              <a:rPr sz="1650" b="0" i="0">
                <a:solidFill>
                  <a:srgbClr val="10241D"/>
                </a:solidFill>
                <a:latin typeface="Georgia"/>
                <a:ea typeface="Georgia"/>
                <a:cs typeface="Georgia"/>
              </a:rPr>
              <a:t>Miro als PDF</a:t>
            </a:r>
          </a:p>
        </p:txBody>
      </p:sp>
      <p:sp>
        <p:nvSpPr>
          <p:cNvPr id="31" name="Прямоугольник 30">
            <a:extLst>
              <a:ext uri="{FF2B5EF4-FFF2-40B4-BE49-F238E27FC236}">
                <a16:creationId xmlns:a16="http://schemas.microsoft.com/office/drawing/2014/main" id="{6306D0C4-2061-423B-9B8D-D21D95DAEC63}"/>
              </a:ext>
            </a:extLst>
          </p:cNvPr>
          <p:cNvSpPr>
            <a:spLocks noGrp="1"/>
          </p:cNvSpPr>
          <p:nvPr/>
        </p:nvSpPr>
        <p:spPr>
          <a:xfrm>
            <a:off x="7048500" y="3086100"/>
            <a:ext cx="3143250" cy="190500"/>
          </a:xfrm>
          <a:prstGeom prst="rect">
            <a:avLst/>
          </a:prstGeom>
          <a:noFill/>
          <a:ln w="0">
            <a:noFill/>
          </a:ln>
        </p:spPr>
        <p:txBody>
          <a:bodyPr>
            <a:normAutofit fontScale="57778"/>
          </a:bodyPr>
          <a:lstStyle/>
          <a:p>
            <a:pPr>
              <a:defRPr sz="1125" b="0" i="0">
                <a:solidFill>
                  <a:srgbClr val="65726B"/>
                </a:solidFill>
                <a:latin typeface="Arial"/>
                <a:ea typeface="Arial"/>
                <a:cs typeface="Arial"/>
              </a:defRPr>
            </a:pPr>
            <a:r>
              <a:rPr sz="1125" b="0" i="0">
                <a:solidFill>
                  <a:srgbClr val="65726B"/>
                </a:solidFill>
                <a:latin typeface="Arial"/>
                <a:ea typeface="Arial"/>
                <a:cs typeface="Arial"/>
              </a:rPr>
              <a:t>media.fhnw.hlukh.ch / Miro-PDF</a:t>
            </a:r>
          </a:p>
        </p:txBody>
      </p:sp>
      <p:sp>
        <p:nvSpPr>
          <p:cNvPr id="32" name="Прямоугольник 31">
            <a:hlinkClick r:id="rId7"/>
            <a:extLst>
              <a:ext uri="{FF2B5EF4-FFF2-40B4-BE49-F238E27FC236}">
                <a16:creationId xmlns:a16="http://schemas.microsoft.com/office/drawing/2014/main" id="{CECC2370-2D4A-4170-8551-4A8D04BC0A4C}"/>
              </a:ext>
            </a:extLst>
          </p:cNvPr>
          <p:cNvSpPr>
            <a:spLocks noGrp="1"/>
          </p:cNvSpPr>
          <p:nvPr/>
        </p:nvSpPr>
        <p:spPr>
          <a:xfrm>
            <a:off x="10477500" y="2847975"/>
            <a:ext cx="952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ÖFFNEN  ↗</a:t>
            </a:r>
          </a:p>
        </p:txBody>
      </p:sp>
      <p:sp>
        <p:nvSpPr>
          <p:cNvPr id="33" name="Прямоугольник 32">
            <a:hlinkClick r:id="rId7"/>
            <a:extLst>
              <a:ext uri="{FF2B5EF4-FFF2-40B4-BE49-F238E27FC236}">
                <a16:creationId xmlns:a16="http://schemas.microsoft.com/office/drawing/2014/main" id="{6409A170-A9B3-4E41-BA03-5C68BE198C84}"/>
              </a:ext>
            </a:extLst>
          </p:cNvPr>
          <p:cNvSpPr>
            <a:spLocks noGrp="1"/>
          </p:cNvSpPr>
          <p:nvPr/>
        </p:nvSpPr>
        <p:spPr>
          <a:xfrm>
            <a:off x="10477500" y="3095625"/>
            <a:ext cx="952500" cy="19050"/>
          </a:xfrm>
          <a:prstGeom prst="rect">
            <a:avLst/>
          </a:prstGeom>
          <a:solidFill>
            <a:srgbClr val="A43D27"/>
          </a:solidFill>
          <a:ln w="0">
            <a:noFill/>
          </a:ln>
        </p:spPr>
        <p:txBody>
          <a:bodyPr/>
          <a:lstStyle/>
          <a:p>
            <a:endParaRPr lang="ru-CH"/>
          </a:p>
        </p:txBody>
      </p:sp>
      <p:sp>
        <p:nvSpPr>
          <p:cNvPr id="34" name="Прямоугольник 33">
            <a:extLst>
              <a:ext uri="{FF2B5EF4-FFF2-40B4-BE49-F238E27FC236}">
                <a16:creationId xmlns:a16="http://schemas.microsoft.com/office/drawing/2014/main" id="{AFF390F3-7067-4AE4-B58C-E1A5C781B1CD}"/>
              </a:ext>
            </a:extLst>
          </p:cNvPr>
          <p:cNvSpPr>
            <a:spLocks noGrp="1"/>
          </p:cNvSpPr>
          <p:nvPr/>
        </p:nvSpPr>
        <p:spPr>
          <a:xfrm>
            <a:off x="6515100" y="3390900"/>
            <a:ext cx="4914900" cy="19050"/>
          </a:xfrm>
          <a:prstGeom prst="rect">
            <a:avLst/>
          </a:prstGeom>
          <a:solidFill>
            <a:srgbClr val="C8C3B8"/>
          </a:solidFill>
          <a:ln w="0">
            <a:noFill/>
          </a:ln>
        </p:spPr>
        <p:txBody>
          <a:bodyPr/>
          <a:lstStyle/>
          <a:p>
            <a:endParaRPr lang="ru-CH"/>
          </a:p>
        </p:txBody>
      </p:sp>
      <p:sp>
        <p:nvSpPr>
          <p:cNvPr id="35" name="Прямоугольник 34">
            <a:extLst>
              <a:ext uri="{FF2B5EF4-FFF2-40B4-BE49-F238E27FC236}">
                <a16:creationId xmlns:a16="http://schemas.microsoft.com/office/drawing/2014/main" id="{AD13F2C2-77FC-41E4-9F6F-996ADA99B16F}"/>
              </a:ext>
            </a:extLst>
          </p:cNvPr>
          <p:cNvSpPr>
            <a:spLocks noGrp="1"/>
          </p:cNvSpPr>
          <p:nvPr/>
        </p:nvSpPr>
        <p:spPr>
          <a:xfrm>
            <a:off x="6515100" y="3695700"/>
            <a:ext cx="419100" cy="209550"/>
          </a:xfrm>
          <a:prstGeom prst="rect">
            <a:avLst/>
          </a:prstGeom>
          <a:noFill/>
          <a:ln w="0">
            <a:noFill/>
          </a:ln>
        </p:spPr>
        <p:txBody>
          <a:bodyPr>
            <a:normAutofit fontScale="68889"/>
          </a:bodyPr>
          <a:lstStyle/>
          <a:p>
            <a:pPr>
              <a:defRPr sz="1125" b="1" i="0">
                <a:solidFill>
                  <a:srgbClr val="A43D27"/>
                </a:solidFill>
                <a:latin typeface="Arial"/>
                <a:ea typeface="Arial"/>
                <a:cs typeface="Arial"/>
              </a:defRPr>
            </a:pPr>
            <a:r>
              <a:rPr sz="1125" b="1" i="0">
                <a:solidFill>
                  <a:srgbClr val="A43D27"/>
                </a:solidFill>
                <a:latin typeface="Arial"/>
                <a:ea typeface="Arial"/>
                <a:cs typeface="Arial"/>
              </a:rPr>
              <a:t>06</a:t>
            </a:r>
          </a:p>
        </p:txBody>
      </p:sp>
      <p:sp>
        <p:nvSpPr>
          <p:cNvPr id="36" name="Прямоугольник 35">
            <a:extLst>
              <a:ext uri="{FF2B5EF4-FFF2-40B4-BE49-F238E27FC236}">
                <a16:creationId xmlns:a16="http://schemas.microsoft.com/office/drawing/2014/main" id="{D4888812-626F-4FD6-9B9C-C1846A17081D}"/>
              </a:ext>
            </a:extLst>
          </p:cNvPr>
          <p:cNvSpPr>
            <a:spLocks noGrp="1"/>
          </p:cNvSpPr>
          <p:nvPr/>
        </p:nvSpPr>
        <p:spPr>
          <a:xfrm>
            <a:off x="7048500" y="3676650"/>
            <a:ext cx="2857500" cy="266700"/>
          </a:xfrm>
          <a:prstGeom prst="rect">
            <a:avLst/>
          </a:prstGeom>
          <a:noFill/>
          <a:ln w="0">
            <a:noFill/>
          </a:ln>
        </p:spPr>
        <p:txBody>
          <a:bodyPr>
            <a:normAutofit fontScale="69697"/>
          </a:bodyPr>
          <a:lstStyle/>
          <a:p>
            <a:pPr>
              <a:defRPr sz="1650" b="0" i="0">
                <a:solidFill>
                  <a:srgbClr val="10241D"/>
                </a:solidFill>
                <a:latin typeface="Georgia"/>
                <a:ea typeface="Georgia"/>
                <a:cs typeface="Georgia"/>
              </a:defRPr>
            </a:pPr>
            <a:r>
              <a:rPr sz="1650" b="0" i="0">
                <a:solidFill>
                  <a:srgbClr val="10241D"/>
                </a:solidFill>
                <a:latin typeface="Georgia"/>
                <a:ea typeface="Georgia"/>
                <a:cs typeface="Georgia"/>
              </a:rPr>
              <a:t>Poster als PDF</a:t>
            </a:r>
          </a:p>
        </p:txBody>
      </p:sp>
      <p:sp>
        <p:nvSpPr>
          <p:cNvPr id="37" name="Прямоугольник 36">
            <a:extLst>
              <a:ext uri="{FF2B5EF4-FFF2-40B4-BE49-F238E27FC236}">
                <a16:creationId xmlns:a16="http://schemas.microsoft.com/office/drawing/2014/main" id="{54AAB4BC-E861-4424-91FF-E0121323ACC9}"/>
              </a:ext>
            </a:extLst>
          </p:cNvPr>
          <p:cNvSpPr>
            <a:spLocks noGrp="1"/>
          </p:cNvSpPr>
          <p:nvPr/>
        </p:nvSpPr>
        <p:spPr>
          <a:xfrm>
            <a:off x="7048500" y="4000500"/>
            <a:ext cx="3143250" cy="190500"/>
          </a:xfrm>
          <a:prstGeom prst="rect">
            <a:avLst/>
          </a:prstGeom>
          <a:noFill/>
          <a:ln w="0">
            <a:noFill/>
          </a:ln>
        </p:spPr>
        <p:txBody>
          <a:bodyPr>
            <a:normAutofit fontScale="57778"/>
          </a:bodyPr>
          <a:lstStyle/>
          <a:p>
            <a:pPr>
              <a:defRPr sz="1125" b="0" i="0">
                <a:solidFill>
                  <a:srgbClr val="65726B"/>
                </a:solidFill>
                <a:latin typeface="Arial"/>
                <a:ea typeface="Arial"/>
                <a:cs typeface="Arial"/>
              </a:defRPr>
            </a:pPr>
            <a:r>
              <a:rPr sz="1125" b="0" i="0">
                <a:solidFill>
                  <a:srgbClr val="65726B"/>
                </a:solidFill>
                <a:latin typeface="Arial"/>
                <a:ea typeface="Arial"/>
                <a:cs typeface="Arial"/>
              </a:rPr>
              <a:t>media.fhnw.hlukh.ch / Poster-PDF</a:t>
            </a:r>
          </a:p>
        </p:txBody>
      </p:sp>
      <p:sp>
        <p:nvSpPr>
          <p:cNvPr id="38" name="Прямоугольник 37">
            <a:hlinkClick r:id="rId8"/>
            <a:extLst>
              <a:ext uri="{FF2B5EF4-FFF2-40B4-BE49-F238E27FC236}">
                <a16:creationId xmlns:a16="http://schemas.microsoft.com/office/drawing/2014/main" id="{0E5F14C2-638D-436F-ACA4-8B47186C1989}"/>
              </a:ext>
            </a:extLst>
          </p:cNvPr>
          <p:cNvSpPr>
            <a:spLocks noGrp="1"/>
          </p:cNvSpPr>
          <p:nvPr/>
        </p:nvSpPr>
        <p:spPr>
          <a:xfrm>
            <a:off x="10477500" y="3762375"/>
            <a:ext cx="952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ÖFFNEN  ↗</a:t>
            </a:r>
          </a:p>
        </p:txBody>
      </p:sp>
      <p:sp>
        <p:nvSpPr>
          <p:cNvPr id="39" name="Прямоугольник 38">
            <a:hlinkClick r:id="rId8"/>
            <a:extLst>
              <a:ext uri="{FF2B5EF4-FFF2-40B4-BE49-F238E27FC236}">
                <a16:creationId xmlns:a16="http://schemas.microsoft.com/office/drawing/2014/main" id="{42469DE6-1E5C-4B1A-ABF6-D8903FCFFC98}"/>
              </a:ext>
            </a:extLst>
          </p:cNvPr>
          <p:cNvSpPr>
            <a:spLocks noGrp="1"/>
          </p:cNvSpPr>
          <p:nvPr/>
        </p:nvSpPr>
        <p:spPr>
          <a:xfrm>
            <a:off x="10477500" y="4010025"/>
            <a:ext cx="952500" cy="19050"/>
          </a:xfrm>
          <a:prstGeom prst="rect">
            <a:avLst/>
          </a:prstGeom>
          <a:solidFill>
            <a:srgbClr val="A43D27"/>
          </a:solidFill>
          <a:ln w="0">
            <a:noFill/>
          </a:ln>
        </p:spPr>
        <p:txBody>
          <a:bodyPr/>
          <a:lstStyle/>
          <a:p>
            <a:endParaRPr lang="ru-CH"/>
          </a:p>
        </p:txBody>
      </p:sp>
      <p:sp>
        <p:nvSpPr>
          <p:cNvPr id="40" name="Прямоугольник 39">
            <a:extLst>
              <a:ext uri="{FF2B5EF4-FFF2-40B4-BE49-F238E27FC236}">
                <a16:creationId xmlns:a16="http://schemas.microsoft.com/office/drawing/2014/main" id="{183F443D-4767-4B71-847C-DD1ADE9D9B01}"/>
              </a:ext>
            </a:extLst>
          </p:cNvPr>
          <p:cNvSpPr>
            <a:spLocks noGrp="1"/>
          </p:cNvSpPr>
          <p:nvPr/>
        </p:nvSpPr>
        <p:spPr>
          <a:xfrm>
            <a:off x="6515100" y="4305300"/>
            <a:ext cx="4914900" cy="19050"/>
          </a:xfrm>
          <a:prstGeom prst="rect">
            <a:avLst/>
          </a:prstGeom>
          <a:solidFill>
            <a:srgbClr val="C8C3B8"/>
          </a:solidFill>
          <a:ln w="0">
            <a:noFill/>
          </a:ln>
        </p:spPr>
        <p:txBody>
          <a:bodyPr/>
          <a:lstStyle/>
          <a:p>
            <a:endParaRPr lang="ru-CH"/>
          </a:p>
        </p:txBody>
      </p:sp>
      <p:sp>
        <p:nvSpPr>
          <p:cNvPr id="41" name="Прямоугольник 40">
            <a:extLst>
              <a:ext uri="{FF2B5EF4-FFF2-40B4-BE49-F238E27FC236}">
                <a16:creationId xmlns:a16="http://schemas.microsoft.com/office/drawing/2014/main" id="{5D48A80F-F14C-4070-94E1-21021471CE7B}"/>
              </a:ext>
            </a:extLst>
          </p:cNvPr>
          <p:cNvSpPr>
            <a:spLocks noGrp="1"/>
          </p:cNvSpPr>
          <p:nvPr/>
        </p:nvSpPr>
        <p:spPr>
          <a:xfrm>
            <a:off x="6515100" y="4610100"/>
            <a:ext cx="419100" cy="209550"/>
          </a:xfrm>
          <a:prstGeom prst="rect">
            <a:avLst/>
          </a:prstGeom>
          <a:noFill/>
          <a:ln w="0">
            <a:noFill/>
          </a:ln>
        </p:spPr>
        <p:txBody>
          <a:bodyPr>
            <a:normAutofit fontScale="68889"/>
          </a:bodyPr>
          <a:lstStyle/>
          <a:p>
            <a:pPr>
              <a:defRPr sz="1125" b="1" i="0">
                <a:solidFill>
                  <a:srgbClr val="A43D27"/>
                </a:solidFill>
                <a:latin typeface="Arial"/>
                <a:ea typeface="Arial"/>
                <a:cs typeface="Arial"/>
              </a:defRPr>
            </a:pPr>
            <a:r>
              <a:rPr sz="1125" b="1" i="0">
                <a:solidFill>
                  <a:srgbClr val="A43D27"/>
                </a:solidFill>
                <a:latin typeface="Arial"/>
                <a:ea typeface="Arial"/>
                <a:cs typeface="Arial"/>
              </a:rPr>
              <a:t>07</a:t>
            </a:r>
          </a:p>
        </p:txBody>
      </p:sp>
      <p:sp>
        <p:nvSpPr>
          <p:cNvPr id="42" name="Прямоугольник 41">
            <a:extLst>
              <a:ext uri="{FF2B5EF4-FFF2-40B4-BE49-F238E27FC236}">
                <a16:creationId xmlns:a16="http://schemas.microsoft.com/office/drawing/2014/main" id="{D4679DA5-C78C-4B11-85AC-F158B37E22ED}"/>
              </a:ext>
            </a:extLst>
          </p:cNvPr>
          <p:cNvSpPr>
            <a:spLocks noGrp="1"/>
          </p:cNvSpPr>
          <p:nvPr/>
        </p:nvSpPr>
        <p:spPr>
          <a:xfrm>
            <a:off x="7048500" y="4591050"/>
            <a:ext cx="2857500" cy="266700"/>
          </a:xfrm>
          <a:prstGeom prst="rect">
            <a:avLst/>
          </a:prstGeom>
          <a:noFill/>
          <a:ln w="0">
            <a:noFill/>
          </a:ln>
        </p:spPr>
        <p:txBody>
          <a:bodyPr>
            <a:normAutofit fontScale="69697"/>
          </a:bodyPr>
          <a:lstStyle/>
          <a:p>
            <a:pPr>
              <a:defRPr sz="1650" b="0" i="0">
                <a:solidFill>
                  <a:srgbClr val="10241D"/>
                </a:solidFill>
                <a:latin typeface="Georgia"/>
                <a:ea typeface="Georgia"/>
                <a:cs typeface="Georgia"/>
              </a:defRPr>
            </a:pPr>
            <a:r>
              <a:rPr sz="1650" b="0" i="0">
                <a:solidFill>
                  <a:srgbClr val="10241D"/>
                </a:solidFill>
                <a:latin typeface="Georgia"/>
                <a:ea typeface="Georgia"/>
                <a:cs typeface="Georgia"/>
              </a:rPr>
              <a:t>Kurzfilm / 28 Sekunden</a:t>
            </a:r>
          </a:p>
        </p:txBody>
      </p:sp>
      <p:sp>
        <p:nvSpPr>
          <p:cNvPr id="43" name="Прямоугольник 42">
            <a:extLst>
              <a:ext uri="{FF2B5EF4-FFF2-40B4-BE49-F238E27FC236}">
                <a16:creationId xmlns:a16="http://schemas.microsoft.com/office/drawing/2014/main" id="{A11F8DC7-6782-4083-9480-003C81E0ABD9}"/>
              </a:ext>
            </a:extLst>
          </p:cNvPr>
          <p:cNvSpPr>
            <a:spLocks noGrp="1"/>
          </p:cNvSpPr>
          <p:nvPr/>
        </p:nvSpPr>
        <p:spPr>
          <a:xfrm>
            <a:off x="7048500" y="4914900"/>
            <a:ext cx="3143250" cy="190500"/>
          </a:xfrm>
          <a:prstGeom prst="rect">
            <a:avLst/>
          </a:prstGeom>
          <a:noFill/>
          <a:ln w="0">
            <a:noFill/>
          </a:ln>
        </p:spPr>
        <p:txBody>
          <a:bodyPr>
            <a:normAutofit fontScale="57778"/>
          </a:bodyPr>
          <a:lstStyle/>
          <a:p>
            <a:pPr>
              <a:defRPr sz="1125" b="0" i="0">
                <a:solidFill>
                  <a:srgbClr val="65726B"/>
                </a:solidFill>
                <a:latin typeface="Arial"/>
                <a:ea typeface="Arial"/>
                <a:cs typeface="Arial"/>
              </a:defRPr>
            </a:pPr>
            <a:r>
              <a:rPr sz="1125" b="0" i="0">
                <a:solidFill>
                  <a:srgbClr val="65726B"/>
                </a:solidFill>
                <a:latin typeface="Arial"/>
                <a:ea typeface="Arial"/>
                <a:cs typeface="Arial"/>
              </a:rPr>
              <a:t>media.fhnw.hlukh.ch / MP4</a:t>
            </a:r>
          </a:p>
        </p:txBody>
      </p:sp>
      <p:sp>
        <p:nvSpPr>
          <p:cNvPr id="44" name="Прямоугольник 43">
            <a:hlinkClick r:id="rId9"/>
            <a:extLst>
              <a:ext uri="{FF2B5EF4-FFF2-40B4-BE49-F238E27FC236}">
                <a16:creationId xmlns:a16="http://schemas.microsoft.com/office/drawing/2014/main" id="{1AFDE88B-86B1-4674-9437-04B61F2BA887}"/>
              </a:ext>
            </a:extLst>
          </p:cNvPr>
          <p:cNvSpPr>
            <a:spLocks noGrp="1"/>
          </p:cNvSpPr>
          <p:nvPr/>
        </p:nvSpPr>
        <p:spPr>
          <a:xfrm>
            <a:off x="10477500" y="4676775"/>
            <a:ext cx="952500" cy="209550"/>
          </a:xfrm>
          <a:prstGeom prst="rect">
            <a:avLst/>
          </a:prstGeom>
          <a:noFill/>
          <a:ln w="0">
            <a:noFill/>
          </a:ln>
        </p:spPr>
        <p:txBody>
          <a:bodyPr>
            <a:normAutofit fontScale="73809"/>
          </a:bodyPr>
          <a:lstStyle/>
          <a:p>
            <a:pPr>
              <a:defRPr sz="1050" b="1" i="0">
                <a:solidFill>
                  <a:srgbClr val="A43D27"/>
                </a:solidFill>
                <a:latin typeface="Arial"/>
                <a:ea typeface="Arial"/>
                <a:cs typeface="Arial"/>
              </a:defRPr>
            </a:pPr>
            <a:r>
              <a:rPr sz="1050" b="1" i="0">
                <a:solidFill>
                  <a:srgbClr val="A43D27"/>
                </a:solidFill>
                <a:latin typeface="Arial"/>
                <a:ea typeface="Arial"/>
                <a:cs typeface="Arial"/>
              </a:rPr>
              <a:t>ÖFFNEN  ↗</a:t>
            </a:r>
          </a:p>
        </p:txBody>
      </p:sp>
      <p:sp>
        <p:nvSpPr>
          <p:cNvPr id="45" name="Прямоугольник 44">
            <a:hlinkClick r:id="rId9"/>
            <a:extLst>
              <a:ext uri="{FF2B5EF4-FFF2-40B4-BE49-F238E27FC236}">
                <a16:creationId xmlns:a16="http://schemas.microsoft.com/office/drawing/2014/main" id="{F33022DF-6D5F-4C6C-B36F-575C07427E12}"/>
              </a:ext>
            </a:extLst>
          </p:cNvPr>
          <p:cNvSpPr>
            <a:spLocks noGrp="1"/>
          </p:cNvSpPr>
          <p:nvPr/>
        </p:nvSpPr>
        <p:spPr>
          <a:xfrm>
            <a:off x="10477500" y="4924425"/>
            <a:ext cx="952500" cy="19050"/>
          </a:xfrm>
          <a:prstGeom prst="rect">
            <a:avLst/>
          </a:prstGeom>
          <a:solidFill>
            <a:srgbClr val="A43D27"/>
          </a:solidFill>
          <a:ln w="0">
            <a:noFill/>
          </a:ln>
        </p:spPr>
        <p:txBody>
          <a:bodyPr/>
          <a:lstStyle/>
          <a:p>
            <a:endParaRPr lang="ru-CH"/>
          </a:p>
        </p:txBody>
      </p:sp>
      <p:sp>
        <p:nvSpPr>
          <p:cNvPr id="46" name="Прямоугольник 45">
            <a:extLst>
              <a:ext uri="{FF2B5EF4-FFF2-40B4-BE49-F238E27FC236}">
                <a16:creationId xmlns:a16="http://schemas.microsoft.com/office/drawing/2014/main" id="{B7CE2D25-5EF0-4D04-A294-0A9A1E85B6C8}"/>
              </a:ext>
            </a:extLst>
          </p:cNvPr>
          <p:cNvSpPr>
            <a:spLocks noGrp="1"/>
          </p:cNvSpPr>
          <p:nvPr/>
        </p:nvSpPr>
        <p:spPr>
          <a:xfrm>
            <a:off x="6515100" y="5219700"/>
            <a:ext cx="4914900" cy="19050"/>
          </a:xfrm>
          <a:prstGeom prst="rect">
            <a:avLst/>
          </a:prstGeom>
          <a:solidFill>
            <a:srgbClr val="C8C3B8"/>
          </a:solidFill>
          <a:ln w="0">
            <a:noFill/>
          </a:ln>
        </p:spPr>
        <p:txBody>
          <a:bodyPr/>
          <a:lstStyle/>
          <a:p>
            <a:endParaRPr lang="ru-CH"/>
          </a:p>
        </p:txBody>
      </p:sp>
      <p:sp>
        <p:nvSpPr>
          <p:cNvPr id="47" name="Прямоугольник 46">
            <a:extLst>
              <a:ext uri="{FF2B5EF4-FFF2-40B4-BE49-F238E27FC236}">
                <a16:creationId xmlns:a16="http://schemas.microsoft.com/office/drawing/2014/main" id="{65608DB7-F256-49EB-8354-D43810659A6E}"/>
              </a:ext>
            </a:extLst>
          </p:cNvPr>
          <p:cNvSpPr>
            <a:spLocks noGrp="1"/>
          </p:cNvSpPr>
          <p:nvPr/>
        </p:nvSpPr>
        <p:spPr>
          <a:xfrm>
            <a:off x="533400" y="6019800"/>
            <a:ext cx="10668000" cy="266700"/>
          </a:xfrm>
          <a:prstGeom prst="rect">
            <a:avLst/>
          </a:prstGeom>
          <a:noFill/>
          <a:ln w="0">
            <a:noFill/>
          </a:ln>
        </p:spPr>
        <p:txBody>
          <a:bodyPr>
            <a:normAutofit fontScale="94534"/>
          </a:bodyPr>
          <a:lstStyle/>
          <a:p>
            <a:pPr>
              <a:defRPr sz="1200" b="0" i="0">
                <a:solidFill>
                  <a:srgbClr val="65726B"/>
                </a:solidFill>
                <a:latin typeface="Arial"/>
                <a:ea typeface="Arial"/>
                <a:cs typeface="Arial"/>
              </a:defRPr>
            </a:pPr>
            <a:r>
              <a:rPr sz="1200" b="0" i="0">
                <a:solidFill>
                  <a:srgbClr val="65726B"/>
                </a:solidFill>
                <a:latin typeface="Arial"/>
                <a:ea typeface="Arial"/>
                <a:cs typeface="Arial"/>
              </a:rPr>
              <a:t>Die drei Seiten auf fhnw.hlukh.ch sind über den bestehenden Portfolio-Zugang erreichbar. Das Miro-Board, beide PDFs und der Film sind zusätzlich direkt erreichbar.</a:t>
            </a:r>
          </a:p>
        </p:txBody>
      </p:sp>
      <p:sp>
        <p:nvSpPr>
          <p:cNvPr id="48" name="Прямоугольник 47">
            <a:extLst>
              <a:ext uri="{FF2B5EF4-FFF2-40B4-BE49-F238E27FC236}">
                <a16:creationId xmlns:a16="http://schemas.microsoft.com/office/drawing/2014/main" id="{5DA3DAF4-95C6-4FC4-942D-F718ED9BA94D}"/>
              </a:ext>
            </a:extLst>
          </p:cNvPr>
          <p:cNvSpPr>
            <a:spLocks noGrp="1"/>
          </p:cNvSpPr>
          <p:nvPr/>
        </p:nvSpPr>
        <p:spPr>
          <a:xfrm>
            <a:off x="533400" y="6553200"/>
            <a:ext cx="7239000" cy="133350"/>
          </a:xfrm>
          <a:prstGeom prst="rect">
            <a:avLst/>
          </a:prstGeom>
          <a:noFill/>
          <a:ln w="0">
            <a:noFill/>
          </a:ln>
        </p:spPr>
        <p:txBody>
          <a:bodyPr>
            <a:normAutofit fontScale="40741"/>
          </a:bodyPr>
          <a:lstStyle/>
          <a:p>
            <a:pPr>
              <a:defRPr sz="675" b="1" i="0">
                <a:solidFill>
                  <a:srgbClr val="65726B"/>
                </a:solidFill>
                <a:latin typeface="Arial"/>
                <a:ea typeface="Arial"/>
                <a:cs typeface="Arial"/>
              </a:defRPr>
            </a:pPr>
            <a:r>
              <a:rPr sz="675" b="1" i="0">
                <a:solidFill>
                  <a:srgbClr val="65726B"/>
                </a:solidFill>
                <a:latin typeface="Arial"/>
                <a:ea typeface="Arial"/>
                <a:cs typeface="Arial"/>
              </a:rPr>
              <a:t>UMWELT / LEBENDIGES SYSTEM    DMYTRO HLUKH    2026</a:t>
            </a:r>
          </a:p>
        </p:txBody>
      </p:sp>
      <p:sp>
        <p:nvSpPr>
          <p:cNvPr id="49" name="Прямоугольник 48">
            <a:extLst>
              <a:ext uri="{FF2B5EF4-FFF2-40B4-BE49-F238E27FC236}">
                <a16:creationId xmlns:a16="http://schemas.microsoft.com/office/drawing/2014/main" id="{FED490F4-2038-4AF6-B9AE-3295FAC878F3}"/>
              </a:ext>
            </a:extLst>
          </p:cNvPr>
          <p:cNvSpPr>
            <a:spLocks noGrp="1"/>
          </p:cNvSpPr>
          <p:nvPr/>
        </p:nvSpPr>
        <p:spPr>
          <a:xfrm>
            <a:off x="11201400" y="6553200"/>
            <a:ext cx="457200" cy="133350"/>
          </a:xfrm>
          <a:prstGeom prst="rect">
            <a:avLst/>
          </a:prstGeom>
          <a:noFill/>
          <a:ln w="0">
            <a:noFill/>
          </a:ln>
        </p:spPr>
        <p:txBody>
          <a:bodyPr>
            <a:normAutofit fontScale="40741"/>
          </a:bodyPr>
          <a:lstStyle/>
          <a:p>
            <a:pPr>
              <a:defRPr sz="675" b="1" i="0">
                <a:solidFill>
                  <a:srgbClr val="65726B"/>
                </a:solidFill>
                <a:latin typeface="Arial"/>
                <a:ea typeface="Arial"/>
                <a:cs typeface="Arial"/>
              </a:defRPr>
            </a:pPr>
            <a:r>
              <a:rPr sz="675" b="1" i="0">
                <a:solidFill>
                  <a:srgbClr val="65726B"/>
                </a:solidFill>
                <a:latin typeface="Arial"/>
                <a:ea typeface="Arial"/>
                <a:cs typeface="Arial"/>
              </a:rPr>
              <a:t>14</a:t>
            </a:r>
          </a:p>
        </p:txBody>
      </p:sp>
    </p:spTree>
    <p:extLst>
      <p:ext uri="{BB962C8B-B14F-4D97-AF65-F5344CB8AC3E}">
        <p14:creationId xmlns:p14="http://schemas.microsoft.com/office/powerpoint/2010/main" val="484553642"/>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2322</Words>
  <Application>Microsoft Macintosh PowerPoint</Application>
  <DocSecurity>0</DocSecurity>
  <PresentationFormat>Широкоэкранный</PresentationFormat>
  <Paragraphs>242</Paragraphs>
  <Slides>14</Slides>
  <Notes>14</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14</vt:i4>
      </vt:variant>
    </vt:vector>
  </HeadingPairs>
  <TitlesOfParts>
    <vt:vector size="18" baseType="lpstr">
      <vt:lpstr>Arial</vt:lpstr>
      <vt:lpstr>Calibri</vt:lpstr>
      <vt:lpstr>Georgia</vt:lpstr>
      <vt:lpstr>ChatGPT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UMWELT / Lebendiges System</dc:title>
  <dc:creator>Dmytro Hlukh</dc:creator>
  <cp:lastModifiedBy>Hlukh Dmytro</cp:lastModifiedBy>
  <cp:revision>1</cp:revision>
  <dcterms:created xsi:type="dcterms:W3CDTF">2026-09-11T21:06:13Z</dcterms:created>
  <dcterms:modified xsi:type="dcterms:W3CDTF">2026-09-12T06:28:39Z</dcterms:modified>
</cp:coreProperties>
</file>